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93" r:id="rId2"/>
    <p:sldId id="257" r:id="rId3"/>
    <p:sldId id="270" r:id="rId4"/>
    <p:sldId id="309" r:id="rId5"/>
    <p:sldId id="297" r:id="rId6"/>
    <p:sldId id="337" r:id="rId7"/>
    <p:sldId id="338" r:id="rId8"/>
    <p:sldId id="299" r:id="rId9"/>
    <p:sldId id="311" r:id="rId10"/>
    <p:sldId id="312" r:id="rId11"/>
    <p:sldId id="300" r:id="rId12"/>
    <p:sldId id="339" r:id="rId13"/>
    <p:sldId id="313" r:id="rId14"/>
    <p:sldId id="314" r:id="rId15"/>
    <p:sldId id="294" r:id="rId16"/>
    <p:sldId id="295" r:id="rId17"/>
    <p:sldId id="303" r:id="rId18"/>
    <p:sldId id="316" r:id="rId19"/>
    <p:sldId id="304" r:id="rId20"/>
    <p:sldId id="296" r:id="rId21"/>
    <p:sldId id="301" r:id="rId22"/>
    <p:sldId id="315" r:id="rId23"/>
    <p:sldId id="305" r:id="rId24"/>
    <p:sldId id="306" r:id="rId25"/>
    <p:sldId id="302" r:id="rId26"/>
    <p:sldId id="307" r:id="rId27"/>
    <p:sldId id="318" r:id="rId28"/>
    <p:sldId id="322" r:id="rId29"/>
    <p:sldId id="319" r:id="rId30"/>
    <p:sldId id="323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3A299"/>
    <a:srgbClr val="6B7D72"/>
    <a:srgbClr val="BB8C2E"/>
    <a:srgbClr val="E7D7B6"/>
    <a:srgbClr val="FFC689"/>
    <a:srgbClr val="FF968D"/>
    <a:srgbClr val="FFA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5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7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7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28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52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54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0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7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67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422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7C337F-53E9-4CD8-8F88-317EFAACE8F4}" type="datetimeFigureOut">
              <a:rPr lang="en-CA" smtClean="0"/>
              <a:t>2023-06-07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FBD18B-5C21-45BB-BF78-AFDF9CA6EA9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09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4503-25D3-404A-97CF-4E1D7CAC1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7078275" cy="3566160"/>
          </a:xfrm>
        </p:spPr>
        <p:txBody>
          <a:bodyPr>
            <a:normAutofit/>
          </a:bodyPr>
          <a:lstStyle/>
          <a:p>
            <a:r>
              <a:rPr lang="en-US" sz="7200" dirty="0"/>
              <a:t>ChatGPT: Journey Through an LLM</a:t>
            </a:r>
            <a:endParaRPr lang="en-CA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996BC-0329-D5C3-4D68-371E43895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Scott, Mohawk College, June 2023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C6F44A-FB1D-AEA9-AF5B-1B461B850D1C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465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77B975-2DD5-4B5F-217A-867F992C95B2}"/>
              </a:ext>
            </a:extLst>
          </p:cNvPr>
          <p:cNvGrpSpPr/>
          <p:nvPr/>
        </p:nvGrpSpPr>
        <p:grpSpPr>
          <a:xfrm>
            <a:off x="2058556" y="3055380"/>
            <a:ext cx="4234891" cy="2821496"/>
            <a:chOff x="2058556" y="3055380"/>
            <a:chExt cx="4234891" cy="2821496"/>
          </a:xfrm>
        </p:grpSpPr>
        <p:pic>
          <p:nvPicPr>
            <p:cNvPr id="10" name="Picture 2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C145D2E4-940A-BEE1-64CF-D9DB7AF2D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556" y="3055380"/>
              <a:ext cx="4234891" cy="282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65CB83-1ECC-3D0B-A23D-F9B07D18FCAD}"/>
                </a:ext>
              </a:extLst>
            </p:cNvPr>
            <p:cNvSpPr/>
            <p:nvPr/>
          </p:nvSpPr>
          <p:spPr>
            <a:xfrm>
              <a:off x="2075194" y="3570514"/>
              <a:ext cx="342374" cy="18200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44F06-AA14-0B84-F3F6-582EFF4CBB79}"/>
              </a:ext>
            </a:extLst>
          </p:cNvPr>
          <p:cNvSpPr txBox="1"/>
          <p:nvPr/>
        </p:nvSpPr>
        <p:spPr>
          <a:xfrm>
            <a:off x="1901960" y="2650649"/>
            <a:ext cx="4565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Training an artificial neural network</a:t>
            </a:r>
            <a:endParaRPr lang="en-CA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 rot="2066389">
            <a:off x="1232065" y="2913853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rot="19141206" flipH="1">
            <a:off x="5773053" y="2905994"/>
            <a:ext cx="1171928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C5DE9-5E26-C574-002F-BC6B54A437C3}"/>
              </a:ext>
            </a:extLst>
          </p:cNvPr>
          <p:cNvSpPr/>
          <p:nvPr/>
        </p:nvSpPr>
        <p:spPr>
          <a:xfrm rot="2321081" flipH="1">
            <a:off x="5298267" y="4990044"/>
            <a:ext cx="1211169" cy="689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Fix these first</a:t>
            </a:r>
            <a:endParaRPr lang="en-CA" sz="12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92DE8CC-17F0-7B2D-C776-B9A20E4D59CA}"/>
              </a:ext>
            </a:extLst>
          </p:cNvPr>
          <p:cNvSpPr/>
          <p:nvPr/>
        </p:nvSpPr>
        <p:spPr>
          <a:xfrm rot="19084452">
            <a:off x="3846183" y="5139819"/>
            <a:ext cx="111626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Then these</a:t>
            </a:r>
            <a:endParaRPr lang="en-CA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380E5C-9A67-76E8-611D-2624AC2A6E5F}"/>
              </a:ext>
            </a:extLst>
          </p:cNvPr>
          <p:cNvSpPr txBox="1"/>
          <p:nvPr/>
        </p:nvSpPr>
        <p:spPr>
          <a:xfrm>
            <a:off x="2058556" y="5847337"/>
            <a:ext cx="4234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https://www.freecodecamp.org/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C246A8BD-6325-7B0E-F47D-D5D5FF29BCBB}"/>
              </a:ext>
            </a:extLst>
          </p:cNvPr>
          <p:cNvSpPr txBox="1">
            <a:spLocks/>
          </p:cNvSpPr>
          <p:nvPr/>
        </p:nvSpPr>
        <p:spPr>
          <a:xfrm>
            <a:off x="6840855" y="2929414"/>
            <a:ext cx="3867932" cy="17709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, fix the output layer weights</a:t>
            </a:r>
          </a:p>
          <a:p>
            <a:r>
              <a:rPr lang="en-US" dirty="0"/>
              <a:t>“Backpropagate” to fix the rest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0F338F-84E7-76A5-C423-5C69A8C94238}"/>
              </a:ext>
            </a:extLst>
          </p:cNvPr>
          <p:cNvSpPr/>
          <p:nvPr/>
        </p:nvSpPr>
        <p:spPr>
          <a:xfrm rot="19084452">
            <a:off x="3209728" y="4558902"/>
            <a:ext cx="111626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Then these</a:t>
            </a:r>
            <a:endParaRPr lang="en-CA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AC4102-318D-6748-57BF-EDED5522328D}"/>
              </a:ext>
            </a:extLst>
          </p:cNvPr>
          <p:cNvSpPr/>
          <p:nvPr/>
        </p:nvSpPr>
        <p:spPr>
          <a:xfrm rot="19084452">
            <a:off x="2578542" y="3935883"/>
            <a:ext cx="111626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Then these</a:t>
            </a:r>
            <a:endParaRPr lang="en-CA" sz="12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BFF9AEF-2843-2C25-17A1-53379D429325}"/>
              </a:ext>
            </a:extLst>
          </p:cNvPr>
          <p:cNvSpPr/>
          <p:nvPr/>
        </p:nvSpPr>
        <p:spPr>
          <a:xfrm rot="19084452">
            <a:off x="1880099" y="5064932"/>
            <a:ext cx="111626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Then these</a:t>
            </a:r>
            <a:endParaRPr lang="en-CA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A32C53-67FF-17A3-D991-8A200463730B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9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4" grpId="0" animBg="1"/>
      <p:bldP spid="3" grpId="0" uiExpand="1" build="p" bldLvl="2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Neuron – Foundations of Neuroscience">
            <a:extLst>
              <a:ext uri="{FF2B5EF4-FFF2-40B4-BE49-F238E27FC236}">
                <a16:creationId xmlns:a16="http://schemas.microsoft.com/office/drawing/2014/main" id="{C4FD13A2-CD31-E51B-3D23-49E03E4E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29" y="3104239"/>
            <a:ext cx="4616725" cy="245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44F06-AA14-0B84-F3F6-582EFF4CBB79}"/>
              </a:ext>
            </a:extLst>
          </p:cNvPr>
          <p:cNvSpPr txBox="1"/>
          <p:nvPr/>
        </p:nvSpPr>
        <p:spPr>
          <a:xfrm>
            <a:off x="1892230" y="2717324"/>
            <a:ext cx="461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Here’s a real neuron (artist’s depiction)</a:t>
            </a:r>
            <a:endParaRPr lang="en-CA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>
            <a:off x="614495" y="3819795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flipH="1">
            <a:off x="5540516" y="4905761"/>
            <a:ext cx="1171928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CA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92DE8CC-17F0-7B2D-C776-B9A20E4D59CA}"/>
              </a:ext>
            </a:extLst>
          </p:cNvPr>
          <p:cNvSpPr/>
          <p:nvPr/>
        </p:nvSpPr>
        <p:spPr>
          <a:xfrm rot="19084452">
            <a:off x="1248297" y="5005622"/>
            <a:ext cx="1245842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Weights?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46DCC-DD82-A59D-6333-B937EA090496}"/>
              </a:ext>
            </a:extLst>
          </p:cNvPr>
          <p:cNvSpPr txBox="1"/>
          <p:nvPr/>
        </p:nvSpPr>
        <p:spPr>
          <a:xfrm>
            <a:off x="2083145" y="5523628"/>
            <a:ext cx="4234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https://openbooks.lib.msu.edu/neuroscience/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093AB-7A4D-2542-F161-BEE9CFA30128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49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839E929-F15F-B86D-E62F-64A347664D21}"/>
              </a:ext>
            </a:extLst>
          </p:cNvPr>
          <p:cNvGrpSpPr/>
          <p:nvPr/>
        </p:nvGrpSpPr>
        <p:grpSpPr>
          <a:xfrm>
            <a:off x="1864232" y="2725878"/>
            <a:ext cx="4616724" cy="3059052"/>
            <a:chOff x="7122032" y="2725878"/>
            <a:chExt cx="4616724" cy="3059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96C86-CDD0-939C-D9AA-AA4833207588}"/>
                </a:ext>
              </a:extLst>
            </p:cNvPr>
            <p:cNvSpPr txBox="1"/>
            <p:nvPr/>
          </p:nvSpPr>
          <p:spPr>
            <a:xfrm>
              <a:off x="7122032" y="2725878"/>
              <a:ext cx="4616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Here’s a real neural network (detail)</a:t>
              </a:r>
              <a:endParaRPr lang="en-CA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3076" name="Picture 4" descr="mlst 1002">
              <a:extLst>
                <a:ext uri="{FF2B5EF4-FFF2-40B4-BE49-F238E27FC236}">
                  <a16:creationId xmlns:a16="http://schemas.microsoft.com/office/drawing/2014/main" id="{11AEFE9E-AAE1-A208-C783-EB1A44E43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30" y="3112314"/>
              <a:ext cx="3920329" cy="2454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2C7614-6F86-3BDC-4042-08A7D8204596}"/>
                </a:ext>
              </a:extLst>
            </p:cNvPr>
            <p:cNvSpPr txBox="1"/>
            <p:nvPr/>
          </p:nvSpPr>
          <p:spPr>
            <a:xfrm>
              <a:off x="7312948" y="5538709"/>
              <a:ext cx="4234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https://www.oreilly.com/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49FFF-CB71-5DD6-1D4E-9B37433F176C}"/>
              </a:ext>
            </a:extLst>
          </p:cNvPr>
          <p:cNvSpPr/>
          <p:nvPr/>
        </p:nvSpPr>
        <p:spPr>
          <a:xfrm rot="19523244">
            <a:off x="3233183" y="4073787"/>
            <a:ext cx="2076450" cy="406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Learning?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744E6B-973D-A363-AFE1-EAE7D4A3FB8E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3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77A9-74BA-B84F-6888-437623FB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1000-foot View of a GPT 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FF2F-170A-0A0E-CB93-A6755CAB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647" y="1845734"/>
            <a:ext cx="4921033" cy="4023360"/>
          </a:xfrm>
        </p:spPr>
        <p:txBody>
          <a:bodyPr/>
          <a:lstStyle/>
          <a:p>
            <a:pPr algn="ctr"/>
            <a:r>
              <a:rPr lang="en-US" dirty="0"/>
              <a:t>Tokens are converted to </a:t>
            </a:r>
            <a:r>
              <a:rPr lang="en-US" b="1" dirty="0"/>
              <a:t>vectors</a:t>
            </a:r>
            <a:r>
              <a:rPr lang="en-US" dirty="0"/>
              <a:t>                   (lists of numbers)</a:t>
            </a:r>
          </a:p>
          <a:p>
            <a:pPr algn="ctr"/>
            <a:r>
              <a:rPr lang="en-US" dirty="0"/>
              <a:t>All the tokens are fed in at the same time.</a:t>
            </a:r>
          </a:p>
          <a:p>
            <a:pPr algn="ctr"/>
            <a:r>
              <a:rPr lang="en-US" dirty="0"/>
              <a:t>2048 x 50000 = 102 400 000 inputs &amp; outputs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C1061A-60CF-2338-AB5D-C26242E2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9" t="19084" r="37343" b="6489"/>
          <a:stretch/>
        </p:blipFill>
        <p:spPr>
          <a:xfrm>
            <a:off x="1205447" y="1942042"/>
            <a:ext cx="4921033" cy="38307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3289A0-C3FD-BF6F-ACBC-C60824735A97}"/>
              </a:ext>
            </a:extLst>
          </p:cNvPr>
          <p:cNvSpPr/>
          <p:nvPr/>
        </p:nvSpPr>
        <p:spPr>
          <a:xfrm rot="19464999">
            <a:off x="2661530" y="3602738"/>
            <a:ext cx="2684507" cy="515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Artificial Neural Networks</a:t>
            </a:r>
          </a:p>
          <a:p>
            <a:pPr algn="ctr"/>
            <a:r>
              <a:rPr lang="en-US" sz="1200" dirty="0"/>
              <a:t>(mostly)</a:t>
            </a:r>
            <a:endParaRPr lang="en-C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DA968-6320-1E1B-8293-B5866ACE722F}"/>
              </a:ext>
            </a:extLst>
          </p:cNvPr>
          <p:cNvSpPr txBox="1"/>
          <p:nvPr/>
        </p:nvSpPr>
        <p:spPr>
          <a:xfrm>
            <a:off x="494091" y="5734686"/>
            <a:ext cx="63437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Adapted from https://www.lavivienpost.com/how-chatgpt-works-architecture-illustrated/</a:t>
            </a:r>
            <a:endParaRPr lang="en-CA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63915-DCAD-35BC-8920-9EC5AF3C812B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4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Journey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75C0E28-32A4-168F-FD34-88699861D3C1}"/>
              </a:ext>
            </a:extLst>
          </p:cNvPr>
          <p:cNvSpPr/>
          <p:nvPr/>
        </p:nvSpPr>
        <p:spPr>
          <a:xfrm>
            <a:off x="382905" y="4185813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5FA19E-0545-4243-32B7-6C6E699AA079}"/>
              </a:ext>
            </a:extLst>
          </p:cNvPr>
          <p:cNvSpPr/>
          <p:nvPr/>
        </p:nvSpPr>
        <p:spPr>
          <a:xfrm>
            <a:off x="5412105" y="3740605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C6519-A2CA-4C77-430D-3E8D906E4822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758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74BD-1914-F3B8-E461-7E958E1B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Tokenization: Text to Tokens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8583-E190-7FB7-2E3D-89897DA62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4193" y="1845734"/>
            <a:ext cx="5024845" cy="4023360"/>
          </a:xfrm>
        </p:spPr>
        <p:txBody>
          <a:bodyPr/>
          <a:lstStyle/>
          <a:p>
            <a:r>
              <a:rPr lang="en-CA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https://platform.openai.com/tokenizer</a:t>
            </a:r>
            <a:endParaRPr lang="en-CA" dirty="0"/>
          </a:p>
          <a:p>
            <a:r>
              <a:rPr lang="en-US" b="1" dirty="0"/>
              <a:t>Token: </a:t>
            </a:r>
            <a:r>
              <a:rPr lang="en-US" dirty="0"/>
              <a:t>word, part of word, punctuation,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b="1" dirty="0"/>
              <a:t>Vocabulary: </a:t>
            </a:r>
            <a:r>
              <a:rPr lang="en-US" dirty="0"/>
              <a:t>set of tokens the LLM “knows”</a:t>
            </a:r>
          </a:p>
          <a:p>
            <a:r>
              <a:rPr lang="en-US" b="1" dirty="0"/>
              <a:t>Tokenization: </a:t>
            </a:r>
            <a:r>
              <a:rPr lang="en-US" dirty="0"/>
              <a:t>splitting up input into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1781A-F773-B1FE-8E2B-FAD710E60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" t="26025" r="56572" b="20693"/>
          <a:stretch/>
        </p:blipFill>
        <p:spPr>
          <a:xfrm>
            <a:off x="1180011" y="1845734"/>
            <a:ext cx="5024845" cy="3518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8678E4-7704-9213-1CB3-4D56DCC8AD76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04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F598C0-C1C8-7541-9F88-C734B70C71B2}"/>
              </a:ext>
            </a:extLst>
          </p:cNvPr>
          <p:cNvGrpSpPr/>
          <p:nvPr/>
        </p:nvGrpSpPr>
        <p:grpSpPr>
          <a:xfrm>
            <a:off x="1158243" y="2006237"/>
            <a:ext cx="8123511" cy="1689465"/>
            <a:chOff x="3257006" y="2180409"/>
            <a:chExt cx="5495925" cy="1143000"/>
          </a:xfrm>
        </p:grpSpPr>
        <p:pic>
          <p:nvPicPr>
            <p:cNvPr id="15" name="Content Placeholder 9">
              <a:extLst>
                <a:ext uri="{FF2B5EF4-FFF2-40B4-BE49-F238E27FC236}">
                  <a16:creationId xmlns:a16="http://schemas.microsoft.com/office/drawing/2014/main" id="{A9FEB477-1AA9-3444-B429-49D2EEA00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71" t="55446" r="9957" b="16141"/>
            <a:stretch/>
          </p:blipFill>
          <p:spPr>
            <a:xfrm>
              <a:off x="3257006" y="2180409"/>
              <a:ext cx="5495925" cy="1143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EE9B46-3FC7-3DDE-498A-79AEA8590978}"/>
                </a:ext>
              </a:extLst>
            </p:cNvPr>
            <p:cNvSpPr/>
            <p:nvPr/>
          </p:nvSpPr>
          <p:spPr>
            <a:xfrm>
              <a:off x="3405047" y="2760618"/>
              <a:ext cx="409303" cy="696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576C5D-2899-1526-41D9-FD1A697614AB}"/>
                </a:ext>
              </a:extLst>
            </p:cNvPr>
            <p:cNvSpPr/>
            <p:nvPr/>
          </p:nvSpPr>
          <p:spPr>
            <a:xfrm>
              <a:off x="5177246" y="2993300"/>
              <a:ext cx="666205" cy="459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2CE9CBF-3C18-DDEE-9B17-0C735AD1C2F1}"/>
              </a:ext>
            </a:extLst>
          </p:cNvPr>
          <p:cNvSpPr/>
          <p:nvPr/>
        </p:nvSpPr>
        <p:spPr>
          <a:xfrm>
            <a:off x="3274630" y="1990316"/>
            <a:ext cx="4244947" cy="1143248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to One-hot Encodings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57FBC-E3AC-7A2F-D8D6-B1580AF7493A}"/>
              </a:ext>
            </a:extLst>
          </p:cNvPr>
          <p:cNvSpPr/>
          <p:nvPr/>
        </p:nvSpPr>
        <p:spPr>
          <a:xfrm>
            <a:off x="2291235" y="2006236"/>
            <a:ext cx="984716" cy="168946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353D0-F2F9-ECAC-CC5C-ED965ABCD0A7}"/>
              </a:ext>
            </a:extLst>
          </p:cNvPr>
          <p:cNvSpPr/>
          <p:nvPr/>
        </p:nvSpPr>
        <p:spPr>
          <a:xfrm>
            <a:off x="7536936" y="2009585"/>
            <a:ext cx="2317422" cy="168946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B01AA0-A577-CE00-AA08-DB23B0DAE196}"/>
              </a:ext>
            </a:extLst>
          </p:cNvPr>
          <p:cNvSpPr/>
          <p:nvPr/>
        </p:nvSpPr>
        <p:spPr>
          <a:xfrm>
            <a:off x="1097280" y="2006236"/>
            <a:ext cx="1211808" cy="168946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12E8C-9AE3-3D34-051B-DDA6DA3A8BFA}"/>
              </a:ext>
            </a:extLst>
          </p:cNvPr>
          <p:cNvSpPr/>
          <p:nvPr/>
        </p:nvSpPr>
        <p:spPr>
          <a:xfrm>
            <a:off x="3274877" y="3029011"/>
            <a:ext cx="4262059" cy="260666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81E1E-45FB-0C73-31C6-1BDDDCC11C15}"/>
              </a:ext>
            </a:extLst>
          </p:cNvPr>
          <p:cNvSpPr/>
          <p:nvPr/>
        </p:nvSpPr>
        <p:spPr>
          <a:xfrm>
            <a:off x="3275559" y="3263136"/>
            <a:ext cx="4262066" cy="50677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6230A0-6398-A394-1315-B8D642C6C5E6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2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38C6-E6D0-69E0-089D-341CA94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1000-foot 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8F85-A173-FA8F-2BCC-7A2096A76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6" y="2027766"/>
            <a:ext cx="3583304" cy="3841327"/>
          </a:xfrm>
        </p:spPr>
        <p:txBody>
          <a:bodyPr>
            <a:normAutofit/>
          </a:bodyPr>
          <a:lstStyle/>
          <a:p>
            <a:r>
              <a:rPr lang="en-US" sz="1600" dirty="0"/>
              <a:t>ChatGPT predicts a next token for </a:t>
            </a:r>
            <a:r>
              <a:rPr lang="en-US" sz="1600" i="1" dirty="0"/>
              <a:t>every</a:t>
            </a:r>
            <a:r>
              <a:rPr lang="en-US" sz="1600" dirty="0"/>
              <a:t> token in the prompt.</a:t>
            </a:r>
          </a:p>
          <a:p>
            <a:r>
              <a:rPr lang="en-US" sz="1600" dirty="0"/>
              <a:t>But the process is messy, so we get a probability distribution.</a:t>
            </a:r>
          </a:p>
          <a:p>
            <a:r>
              <a:rPr lang="en-US" sz="1600" dirty="0"/>
              <a:t>Usually, we’re only interested in the </a:t>
            </a:r>
            <a:r>
              <a:rPr lang="en-US" sz="1600" i="1" dirty="0"/>
              <a:t>final</a:t>
            </a:r>
            <a:r>
              <a:rPr lang="en-US" sz="1600" dirty="0"/>
              <a:t> token prediction.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960CC-4937-478F-4667-4CF8270F34D1}"/>
              </a:ext>
            </a:extLst>
          </p:cNvPr>
          <p:cNvSpPr txBox="1"/>
          <p:nvPr/>
        </p:nvSpPr>
        <p:spPr>
          <a:xfrm>
            <a:off x="1097281" y="5654302"/>
            <a:ext cx="63437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Adapted from https://www.lavivienpost.com/how-chatgpt-works-architecture-illustrated/</a:t>
            </a:r>
            <a:endParaRPr lang="en-CA" sz="1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5EDB43-53D0-4D34-01F0-1C274CED5BCA}"/>
              </a:ext>
            </a:extLst>
          </p:cNvPr>
          <p:cNvGrpSpPr/>
          <p:nvPr/>
        </p:nvGrpSpPr>
        <p:grpSpPr>
          <a:xfrm>
            <a:off x="1097280" y="2027767"/>
            <a:ext cx="6343745" cy="3659294"/>
            <a:chOff x="1097280" y="2027767"/>
            <a:chExt cx="6343745" cy="36592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87E219-FC09-934C-022B-D072F1E16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375" t="22949" r="17500" b="5057"/>
            <a:stretch/>
          </p:blipFill>
          <p:spPr>
            <a:xfrm>
              <a:off x="1097280" y="2027767"/>
              <a:ext cx="6343745" cy="365929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78468B-02E9-36C5-102A-0504772DE256}"/>
                </a:ext>
              </a:extLst>
            </p:cNvPr>
            <p:cNvSpPr/>
            <p:nvPr/>
          </p:nvSpPr>
          <p:spPr>
            <a:xfrm>
              <a:off x="1447800" y="3190875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775A5A-7088-379F-3971-26229BED3F32}"/>
                </a:ext>
              </a:extLst>
            </p:cNvPr>
            <p:cNvSpPr/>
            <p:nvPr/>
          </p:nvSpPr>
          <p:spPr>
            <a:xfrm>
              <a:off x="1443037" y="5081589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221AF56-7EAC-5F28-8241-5C3D184CDF69}"/>
              </a:ext>
            </a:extLst>
          </p:cNvPr>
          <p:cNvSpPr/>
          <p:nvPr/>
        </p:nvSpPr>
        <p:spPr>
          <a:xfrm rot="19464999">
            <a:off x="3937881" y="3618465"/>
            <a:ext cx="2684507" cy="515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Artificial Neural Networks</a:t>
            </a:r>
          </a:p>
          <a:p>
            <a:pPr algn="ctr"/>
            <a:r>
              <a:rPr lang="en-US" sz="1200" dirty="0"/>
              <a:t>(mostly)</a:t>
            </a:r>
            <a:endParaRPr lang="en-CA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506587-D1D4-8F98-D2FF-069CF2CDDDBC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30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1129-DC6E-6CB7-3423-5D4D525F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Training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0C5E2-937C-3153-BFF6-3AB06086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070176" cy="666647"/>
          </a:xfrm>
        </p:spPr>
        <p:txBody>
          <a:bodyPr/>
          <a:lstStyle/>
          <a:p>
            <a:r>
              <a:rPr lang="en-US" dirty="0"/>
              <a:t>In training, we can compare the probability distribution we get for each word to the one-hot encoding for the </a:t>
            </a:r>
            <a:r>
              <a:rPr lang="en-US" i="1" dirty="0"/>
              <a:t>actual</a:t>
            </a:r>
            <a:r>
              <a:rPr lang="en-US" dirty="0"/>
              <a:t> next word.</a:t>
            </a:r>
          </a:p>
          <a:p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DD5015-E67A-2283-FA32-E46A3C878671}"/>
              </a:ext>
            </a:extLst>
          </p:cNvPr>
          <p:cNvSpPr/>
          <p:nvPr/>
        </p:nvSpPr>
        <p:spPr>
          <a:xfrm>
            <a:off x="4085726" y="3387493"/>
            <a:ext cx="479326" cy="517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50E904-A24A-5F0E-0B8D-7C24C81CE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4" t="40895" r="54417" b="45498"/>
          <a:stretch/>
        </p:blipFill>
        <p:spPr>
          <a:xfrm>
            <a:off x="1225118" y="3799639"/>
            <a:ext cx="2711599" cy="7993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1C40AB-38F1-019F-184B-05D8B7667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6" t="40895" r="21650" b="45498"/>
          <a:stretch/>
        </p:blipFill>
        <p:spPr>
          <a:xfrm>
            <a:off x="1225119" y="2655903"/>
            <a:ext cx="2711599" cy="799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311D16-6AFF-BE89-C52F-F9C5A32AC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50" t="59972" r="36707" b="25220"/>
          <a:stretch/>
        </p:blipFill>
        <p:spPr>
          <a:xfrm>
            <a:off x="4680416" y="3187745"/>
            <a:ext cx="2824452" cy="86990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65375E4-593C-98D3-D90B-EC37DDC2E84A}"/>
              </a:ext>
            </a:extLst>
          </p:cNvPr>
          <p:cNvSpPr txBox="1">
            <a:spLocks/>
          </p:cNvSpPr>
          <p:nvPr/>
        </p:nvSpPr>
        <p:spPr>
          <a:xfrm>
            <a:off x="1097279" y="4968783"/>
            <a:ext cx="6532246" cy="10946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“Error Signal” is then used to tune the weights (parameters) of the artificial neurons that produced the output.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D1F07-77FC-BDE4-FE29-C5EA3B3C751F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66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So Far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4163848"/>
            <a:ext cx="1562805" cy="13866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1F0DD4-BA6D-9E77-9324-A8BD55A6B640}"/>
              </a:ext>
            </a:extLst>
          </p:cNvPr>
          <p:cNvSpPr/>
          <p:nvPr/>
        </p:nvSpPr>
        <p:spPr>
          <a:xfrm>
            <a:off x="6096000" y="2942451"/>
            <a:ext cx="1749075" cy="13454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93B68-C103-4A41-7B01-F8A49D6368BC}"/>
              </a:ext>
            </a:extLst>
          </p:cNvPr>
          <p:cNvSpPr/>
          <p:nvPr/>
        </p:nvSpPr>
        <p:spPr>
          <a:xfrm>
            <a:off x="352425" y="3562350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BC9177-2753-1EF8-DEC7-6FC1C319C53F}"/>
              </a:ext>
            </a:extLst>
          </p:cNvPr>
          <p:cNvSpPr/>
          <p:nvPr/>
        </p:nvSpPr>
        <p:spPr>
          <a:xfrm rot="19312277">
            <a:off x="5511570" y="4816641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F8328-6D48-84D2-7370-77CEB19C6EC0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83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7C40-69C6-22BA-F30F-0D42FC5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0944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dirty="0"/>
              <a:t>Reminder: The Core Task of ChatGPT</a:t>
            </a:r>
            <a:endParaRPr lang="en-CA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BDCC-3991-D9E7-1316-C846BD58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952" y="1828317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/>
              <a:t>Given a text </a:t>
            </a:r>
            <a:r>
              <a:rPr lang="en-CA" sz="4400" b="1" dirty="0"/>
              <a:t>prompt</a:t>
            </a:r>
            <a:r>
              <a:rPr lang="en-CA" sz="4400" dirty="0"/>
              <a:t>, predict the natural language </a:t>
            </a:r>
            <a:r>
              <a:rPr lang="en-CA" sz="4400" b="1" dirty="0"/>
              <a:t>token</a:t>
            </a:r>
            <a:r>
              <a:rPr lang="en-CA" sz="4400" dirty="0"/>
              <a:t> (word) that comes next.</a:t>
            </a:r>
          </a:p>
          <a:p>
            <a:pPr marL="0" indent="0">
              <a:buNone/>
            </a:pPr>
            <a:endParaRPr lang="en-CA" sz="800" dirty="0"/>
          </a:p>
          <a:p>
            <a:pPr marL="0" indent="0">
              <a:buNone/>
            </a:pPr>
            <a:r>
              <a:rPr lang="en-CA" sz="3200" dirty="0" err="1"/>
              <a:t>ChatGPT</a:t>
            </a:r>
            <a:r>
              <a:rPr lang="en-CA" sz="3200" dirty="0"/>
              <a:t> is a </a:t>
            </a:r>
            <a:r>
              <a:rPr lang="en-CA" sz="3200" b="1" dirty="0"/>
              <a:t>Large Language Model </a:t>
            </a:r>
            <a:br>
              <a:rPr lang="en-CA" sz="3200" b="1" dirty="0"/>
            </a:br>
            <a:r>
              <a:rPr lang="en-CA" sz="3200" dirty="0"/>
              <a:t>powered by a deep </a:t>
            </a:r>
            <a:r>
              <a:rPr lang="en-CA" sz="3200" b="1" dirty="0"/>
              <a:t>Artificial Neural </a:t>
            </a:r>
            <a:br>
              <a:rPr lang="en-CA" sz="3200" b="1" dirty="0"/>
            </a:br>
            <a:r>
              <a:rPr lang="en-CA" sz="3200" b="1" dirty="0"/>
              <a:t>Network</a:t>
            </a:r>
            <a:r>
              <a:rPr lang="en-CA" sz="3200" dirty="0"/>
              <a:t> architecture called a </a:t>
            </a:r>
            <a:br>
              <a:rPr lang="en-CA" sz="3200" dirty="0"/>
            </a:br>
            <a:r>
              <a:rPr lang="en-CA" sz="3200" b="1" dirty="0"/>
              <a:t>Transformer</a:t>
            </a:r>
            <a:r>
              <a:rPr lang="en-CA" sz="3200" dirty="0"/>
              <a:t>. </a:t>
            </a:r>
          </a:p>
          <a:p>
            <a:pPr marL="0" indent="0">
              <a:buNone/>
            </a:pP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51FB7-EFE9-C5C8-095E-AA8364261BE0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6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AC6F2-DF9D-5A43-FBC1-5B8739AE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t="61164" r="2969" b="15506"/>
          <a:stretch/>
        </p:blipFill>
        <p:spPr>
          <a:xfrm>
            <a:off x="1190626" y="2333626"/>
            <a:ext cx="9965054" cy="1343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AC879-4182-206C-AFD9-3ED2EF7E7CD9}"/>
              </a:ext>
            </a:extLst>
          </p:cNvPr>
          <p:cNvSpPr/>
          <p:nvPr/>
        </p:nvSpPr>
        <p:spPr>
          <a:xfrm>
            <a:off x="1097280" y="2238375"/>
            <a:ext cx="3408045" cy="166736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Embeddings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6684"/>
            <a:ext cx="10058400" cy="992716"/>
          </a:xfrm>
        </p:spPr>
        <p:txBody>
          <a:bodyPr/>
          <a:lstStyle/>
          <a:p>
            <a:r>
              <a:rPr lang="en-US" b="1" dirty="0"/>
              <a:t>Embedding: </a:t>
            </a:r>
            <a:r>
              <a:rPr lang="en-US" dirty="0"/>
              <a:t>“small”, information-rich token vectors.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97F5D4-EFBA-6BC6-6352-E428A16C20C8}"/>
              </a:ext>
            </a:extLst>
          </p:cNvPr>
          <p:cNvGrpSpPr/>
          <p:nvPr/>
        </p:nvGrpSpPr>
        <p:grpSpPr>
          <a:xfrm>
            <a:off x="4505325" y="2369697"/>
            <a:ext cx="933450" cy="1259814"/>
            <a:chOff x="4543425" y="1929430"/>
            <a:chExt cx="933450" cy="12598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0D89DC-84EE-34D8-3A6C-1A88E99FD06A}"/>
                </a:ext>
              </a:extLst>
            </p:cNvPr>
            <p:cNvSpPr/>
            <p:nvPr/>
          </p:nvSpPr>
          <p:spPr>
            <a:xfrm>
              <a:off x="4543425" y="1929430"/>
              <a:ext cx="933450" cy="12598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" name="Picture 2" descr="Deep Neural Networks | Machine Learning">
              <a:extLst>
                <a:ext uri="{FF2B5EF4-FFF2-40B4-BE49-F238E27FC236}">
                  <a16:creationId xmlns:a16="http://schemas.microsoft.com/office/drawing/2014/main" id="{0A20A1BB-475B-FEE6-3583-BF39607A8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04"/>
            <a:stretch/>
          </p:blipFill>
          <p:spPr bwMode="auto">
            <a:xfrm>
              <a:off x="4575810" y="1929430"/>
              <a:ext cx="885824" cy="1256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516D91-7DE7-37CC-D6E0-E23332C3B708}"/>
              </a:ext>
            </a:extLst>
          </p:cNvPr>
          <p:cNvSpPr txBox="1"/>
          <p:nvPr/>
        </p:nvSpPr>
        <p:spPr>
          <a:xfrm>
            <a:off x="1190626" y="3905737"/>
            <a:ext cx="8620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Embeddings are computed by an Artificial Neural Network.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705F3-7389-3563-C231-67FBB557F5F1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D640B-8E8C-A209-479A-7F1DC428D06B}"/>
              </a:ext>
            </a:extLst>
          </p:cNvPr>
          <p:cNvSpPr/>
          <p:nvPr/>
        </p:nvSpPr>
        <p:spPr>
          <a:xfrm>
            <a:off x="4498658" y="2227836"/>
            <a:ext cx="1054418" cy="166736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F6610-2663-A3A8-52BB-456829FDFB61}"/>
              </a:ext>
            </a:extLst>
          </p:cNvPr>
          <p:cNvSpPr/>
          <p:nvPr/>
        </p:nvSpPr>
        <p:spPr>
          <a:xfrm>
            <a:off x="5546409" y="2227836"/>
            <a:ext cx="5845491" cy="166736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4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build="p"/>
      <p:bldP spid="11" grpId="0"/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342C4560-0969-8DA3-3FAB-5F8A379BBCF3}"/>
              </a:ext>
            </a:extLst>
          </p:cNvPr>
          <p:cNvSpPr txBox="1">
            <a:spLocks/>
          </p:cNvSpPr>
          <p:nvPr/>
        </p:nvSpPr>
        <p:spPr>
          <a:xfrm>
            <a:off x="1199333" y="1797722"/>
            <a:ext cx="10050646" cy="3936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Embeddings encode distribution patterns for words.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E.g., the embeddings for “cat” and “dog” will be more similar than “cat” and “tickle”.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E97FC-84B1-63D6-ECCA-D3764960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Embedding?</a:t>
            </a: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7DC1E-0CF8-42E6-D3C4-C3DAF2621C7D}"/>
              </a:ext>
            </a:extLst>
          </p:cNvPr>
          <p:cNvGrpSpPr/>
          <p:nvPr/>
        </p:nvGrpSpPr>
        <p:grpSpPr>
          <a:xfrm>
            <a:off x="2085157" y="2883573"/>
            <a:ext cx="4304485" cy="3174872"/>
            <a:chOff x="4621666" y="1808644"/>
            <a:chExt cx="2948668" cy="2288323"/>
          </a:xfrm>
        </p:grpSpPr>
        <p:pic>
          <p:nvPicPr>
            <p:cNvPr id="7" name="Content Placeholder 3" descr="Diagram&#10;&#10;Description automatically generated">
              <a:extLst>
                <a:ext uri="{FF2B5EF4-FFF2-40B4-BE49-F238E27FC236}">
                  <a16:creationId xmlns:a16="http://schemas.microsoft.com/office/drawing/2014/main" id="{BECFD461-16BD-B892-2403-E31DADB3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666" y="1808644"/>
              <a:ext cx="2948668" cy="2288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DCD02-2D6D-008A-097F-CA7C5870999B}"/>
                </a:ext>
              </a:extLst>
            </p:cNvPr>
            <p:cNvSpPr/>
            <p:nvPr/>
          </p:nvSpPr>
          <p:spPr>
            <a:xfrm>
              <a:off x="4810125" y="2047875"/>
              <a:ext cx="2524125" cy="1838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3DD95E-2A22-5313-1B96-A7CA1CBB335C}"/>
                </a:ext>
              </a:extLst>
            </p:cNvPr>
            <p:cNvSpPr txBox="1"/>
            <p:nvPr/>
          </p:nvSpPr>
          <p:spPr>
            <a:xfrm>
              <a:off x="4962525" y="2305050"/>
              <a:ext cx="904875" cy="31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cap="small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cat</a:t>
              </a:r>
              <a:endParaRPr lang="en-CA" sz="2400" b="1" cap="small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91D0E-3CE0-4612-243A-95DEE4B114CE}"/>
                </a:ext>
              </a:extLst>
            </p:cNvPr>
            <p:cNvSpPr txBox="1"/>
            <p:nvPr/>
          </p:nvSpPr>
          <p:spPr>
            <a:xfrm>
              <a:off x="5414962" y="2047695"/>
              <a:ext cx="904875" cy="31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cap="small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dog</a:t>
              </a:r>
              <a:endParaRPr lang="en-CA" sz="2400" b="1" cap="small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311BA1-EA64-84CC-4299-F4453DF4F0B6}"/>
                </a:ext>
              </a:extLst>
            </p:cNvPr>
            <p:cNvSpPr txBox="1"/>
            <p:nvPr/>
          </p:nvSpPr>
          <p:spPr>
            <a:xfrm>
              <a:off x="6429375" y="3404698"/>
              <a:ext cx="904875" cy="31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cap="small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tickle</a:t>
              </a:r>
              <a:endParaRPr lang="en-CA" sz="2400" b="1" cap="small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412579-56D1-1C75-F75E-868D99023CFB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1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342C4560-0969-8DA3-3FAB-5F8A379BBCF3}"/>
              </a:ext>
            </a:extLst>
          </p:cNvPr>
          <p:cNvSpPr txBox="1">
            <a:spLocks/>
          </p:cNvSpPr>
          <p:nvPr/>
        </p:nvSpPr>
        <p:spPr>
          <a:xfrm>
            <a:off x="1191578" y="1902497"/>
            <a:ext cx="10058400" cy="8668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Embeddings are very hard to interpret.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But researchers have shown consistent relationships between embeddings.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E97FC-84B1-63D6-ECCA-D3764960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Embedding?</a:t>
            </a:r>
            <a:endParaRPr lang="en-CA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9026A25-D9C2-BD29-AC81-82DB28B34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897937"/>
            <a:ext cx="2948668" cy="22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6047E0-FFF0-1CC7-AD84-9EAB18871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40" y="2897937"/>
            <a:ext cx="3122295" cy="23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38694-2441-3697-D1B1-3A67D147588A}"/>
              </a:ext>
            </a:extLst>
          </p:cNvPr>
          <p:cNvSpPr txBox="1"/>
          <p:nvPr/>
        </p:nvSpPr>
        <p:spPr>
          <a:xfrm>
            <a:off x="1101974" y="5414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Embeddings are what allows the transformer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generalize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16946-7DCB-BA99-249D-C5A5EA1C03F4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6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EF1FDF-475E-1562-DEBB-B192140F4374}"/>
              </a:ext>
            </a:extLst>
          </p:cNvPr>
          <p:cNvGrpSpPr/>
          <p:nvPr/>
        </p:nvGrpSpPr>
        <p:grpSpPr>
          <a:xfrm>
            <a:off x="1097280" y="2027767"/>
            <a:ext cx="6343745" cy="3872756"/>
            <a:chOff x="1097280" y="2027767"/>
            <a:chExt cx="6343745" cy="38727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87E219-FC09-934C-022B-D072F1E16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375" t="22949" r="17500" b="5057"/>
            <a:stretch/>
          </p:blipFill>
          <p:spPr>
            <a:xfrm>
              <a:off x="1097280" y="2027767"/>
              <a:ext cx="6343745" cy="36592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AA76A0-A532-D171-86E5-EF048317ACDE}"/>
                </a:ext>
              </a:extLst>
            </p:cNvPr>
            <p:cNvSpPr txBox="1"/>
            <p:nvPr/>
          </p:nvSpPr>
          <p:spPr>
            <a:xfrm>
              <a:off x="1097281" y="5654302"/>
              <a:ext cx="63437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Adapted from https://www.lavivienpost.com/how-chatgpt-works-architecture-illustrated/</a:t>
              </a:r>
              <a:endParaRPr lang="en-CA" sz="1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44AD9C-40CC-3FCC-B874-A56CA740B3E6}"/>
                </a:ext>
              </a:extLst>
            </p:cNvPr>
            <p:cNvSpPr/>
            <p:nvPr/>
          </p:nvSpPr>
          <p:spPr>
            <a:xfrm>
              <a:off x="1447800" y="3190875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3A3C8C-6F23-6718-A050-E28083029B55}"/>
                </a:ext>
              </a:extLst>
            </p:cNvPr>
            <p:cNvSpPr/>
            <p:nvPr/>
          </p:nvSpPr>
          <p:spPr>
            <a:xfrm>
              <a:off x="1443037" y="5081589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38C6-E6D0-69E0-089D-341CA94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get Transformed</a:t>
            </a:r>
            <a:endParaRPr lang="en-CA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0DABB5-804D-CC23-6D4E-BF074F00F7A6}"/>
              </a:ext>
            </a:extLst>
          </p:cNvPr>
          <p:cNvSpPr/>
          <p:nvPr/>
        </p:nvSpPr>
        <p:spPr>
          <a:xfrm flipH="1">
            <a:off x="6456764" y="2964730"/>
            <a:ext cx="1256303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Transformed Embeddings</a:t>
            </a:r>
            <a:endParaRPr lang="en-CA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7BECC0E-22B2-7DA5-58CD-77F64E784B5B}"/>
              </a:ext>
            </a:extLst>
          </p:cNvPr>
          <p:cNvSpPr/>
          <p:nvPr/>
        </p:nvSpPr>
        <p:spPr>
          <a:xfrm flipH="1">
            <a:off x="6456763" y="4126252"/>
            <a:ext cx="1256304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Embeddings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23978-1AF4-E4A4-913B-0E130E0730B4}"/>
              </a:ext>
            </a:extLst>
          </p:cNvPr>
          <p:cNvSpPr/>
          <p:nvPr/>
        </p:nvSpPr>
        <p:spPr>
          <a:xfrm rot="20876886">
            <a:off x="4034020" y="3665304"/>
            <a:ext cx="2219261" cy="44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Transformations </a:t>
            </a:r>
          </a:p>
          <a:p>
            <a:pPr algn="ctr"/>
            <a:r>
              <a:rPr lang="en-US" sz="1000" dirty="0"/>
              <a:t>Mostly via Artificial Neural Networks</a:t>
            </a:r>
            <a:endParaRPr lang="en-CA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6138CD-7E4D-EB0C-E838-858A9E410647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35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AB57-9955-3B83-826D-6EA1A42A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Embeddings are Decoded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3A2F57-51A8-4A19-597E-C4C96EEE731F}"/>
              </a:ext>
            </a:extLst>
          </p:cNvPr>
          <p:cNvGrpSpPr/>
          <p:nvPr/>
        </p:nvGrpSpPr>
        <p:grpSpPr>
          <a:xfrm>
            <a:off x="1143953" y="1892948"/>
            <a:ext cx="5790247" cy="780654"/>
            <a:chOff x="1143953" y="1892948"/>
            <a:chExt cx="9965054" cy="13435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85FB8D-84C6-7FB9-103C-88B1B0027DA1}"/>
                </a:ext>
              </a:extLst>
            </p:cNvPr>
            <p:cNvGrpSpPr/>
            <p:nvPr/>
          </p:nvGrpSpPr>
          <p:grpSpPr>
            <a:xfrm>
              <a:off x="1143953" y="1892948"/>
              <a:ext cx="9965054" cy="1343510"/>
              <a:chOff x="1544955" y="2045348"/>
              <a:chExt cx="9965054" cy="13435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F65BF0A-33AF-5769-CB2B-2025D8A19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78" t="61164" r="2969" b="15506"/>
              <a:stretch/>
            </p:blipFill>
            <p:spPr>
              <a:xfrm>
                <a:off x="1544955" y="2045348"/>
                <a:ext cx="9965054" cy="134351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7D1840-F9CF-1158-B7EF-9F1A38C6AE90}"/>
                  </a:ext>
                </a:extLst>
              </p:cNvPr>
              <p:cNvGrpSpPr/>
              <p:nvPr/>
            </p:nvGrpSpPr>
            <p:grpSpPr>
              <a:xfrm>
                <a:off x="4976811" y="2050653"/>
                <a:ext cx="885825" cy="1316505"/>
                <a:chOff x="4576762" y="1726827"/>
                <a:chExt cx="1138238" cy="169164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ABA9FB3-AE39-C494-C84C-5FA7E1432DEC}"/>
                    </a:ext>
                  </a:extLst>
                </p:cNvPr>
                <p:cNvSpPr/>
                <p:nvPr/>
              </p:nvSpPr>
              <p:spPr>
                <a:xfrm>
                  <a:off x="4576762" y="1726827"/>
                  <a:ext cx="1138238" cy="169164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1" name="Picture 2" descr="Deep Neural Networks | Machine Learning">
                  <a:extLst>
                    <a:ext uri="{FF2B5EF4-FFF2-40B4-BE49-F238E27FC236}">
                      <a16:creationId xmlns:a16="http://schemas.microsoft.com/office/drawing/2014/main" id="{F7CBFD48-5C3E-6C12-F7A6-C50AFE1879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3104"/>
                <a:stretch/>
              </p:blipFill>
              <p:spPr bwMode="auto">
                <a:xfrm>
                  <a:off x="4576762" y="1766889"/>
                  <a:ext cx="1138238" cy="1614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C593D6-8223-22F0-2188-5C8C02DB3C04}"/>
                </a:ext>
              </a:extLst>
            </p:cNvPr>
            <p:cNvSpPr/>
            <p:nvPr/>
          </p:nvSpPr>
          <p:spPr>
            <a:xfrm>
              <a:off x="1619794" y="2899954"/>
              <a:ext cx="592183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EC0A7C-C797-C7FF-B736-28D94FA9E6FC}"/>
              </a:ext>
            </a:extLst>
          </p:cNvPr>
          <p:cNvGrpSpPr/>
          <p:nvPr/>
        </p:nvGrpSpPr>
        <p:grpSpPr>
          <a:xfrm>
            <a:off x="1166952" y="3671303"/>
            <a:ext cx="5790247" cy="898787"/>
            <a:chOff x="1143952" y="4324350"/>
            <a:chExt cx="9965053" cy="154681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9A94B2-B7C2-1DB1-90CA-6875D4F7759F}"/>
                </a:ext>
              </a:extLst>
            </p:cNvPr>
            <p:cNvGrpSpPr/>
            <p:nvPr/>
          </p:nvGrpSpPr>
          <p:grpSpPr>
            <a:xfrm>
              <a:off x="1143952" y="4324350"/>
              <a:ext cx="9965053" cy="1546818"/>
              <a:chOff x="1143952" y="4152900"/>
              <a:chExt cx="9965053" cy="154681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37CFBD1-8487-2F48-9323-2D3497FE2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281" t="46708" r="6563" b="31920"/>
              <a:stretch/>
            </p:blipFill>
            <p:spPr>
              <a:xfrm>
                <a:off x="1143952" y="4152900"/>
                <a:ext cx="9965053" cy="154681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115720-6ABB-23A3-13E8-C8C91AA55243}"/>
                  </a:ext>
                </a:extLst>
              </p:cNvPr>
              <p:cNvSpPr/>
              <p:nvPr/>
            </p:nvSpPr>
            <p:spPr>
              <a:xfrm>
                <a:off x="6096000" y="4199121"/>
                <a:ext cx="1333500" cy="148014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4" name="Picture 2" descr="Deep Neural Networks | Machine Learning">
                <a:extLst>
                  <a:ext uri="{FF2B5EF4-FFF2-40B4-BE49-F238E27FC236}">
                    <a16:creationId xmlns:a16="http://schemas.microsoft.com/office/drawing/2014/main" id="{23BC080B-E52B-E7ED-31B4-D64AE2AD1D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104"/>
              <a:stretch/>
            </p:blipFill>
            <p:spPr bwMode="auto">
              <a:xfrm flipH="1">
                <a:off x="6183628" y="4311752"/>
                <a:ext cx="885824" cy="1256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ED0C77-F246-4A5A-6492-254A34F5A80C}"/>
                </a:ext>
              </a:extLst>
            </p:cNvPr>
            <p:cNvSpPr/>
            <p:nvPr/>
          </p:nvSpPr>
          <p:spPr>
            <a:xfrm>
              <a:off x="7907383" y="5473337"/>
              <a:ext cx="683623" cy="914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CDE098-8E31-FA56-7AF8-BEB18C8241AB}"/>
              </a:ext>
            </a:extLst>
          </p:cNvPr>
          <p:cNvSpPr/>
          <p:nvPr/>
        </p:nvSpPr>
        <p:spPr>
          <a:xfrm rot="18806112" flipH="1">
            <a:off x="2811509" y="2842859"/>
            <a:ext cx="1612238" cy="56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transformations</a:t>
            </a:r>
            <a:endParaRPr lang="en-CA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293F19-6821-6E9C-0415-70C370175DA0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BE094-497C-48AB-8C4B-38918047B5CD}"/>
              </a:ext>
            </a:extLst>
          </p:cNvPr>
          <p:cNvSpPr/>
          <p:nvPr/>
        </p:nvSpPr>
        <p:spPr>
          <a:xfrm>
            <a:off x="1097280" y="1857375"/>
            <a:ext cx="1960245" cy="898787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3277CD-CDC5-06AE-D644-FCC25D905DD2}"/>
              </a:ext>
            </a:extLst>
          </p:cNvPr>
          <p:cNvSpPr/>
          <p:nvPr/>
        </p:nvSpPr>
        <p:spPr>
          <a:xfrm>
            <a:off x="3058953" y="1857374"/>
            <a:ext cx="593811" cy="898787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FCFB-7A45-3F13-04D4-9BDAAD9D5612}"/>
              </a:ext>
            </a:extLst>
          </p:cNvPr>
          <p:cNvSpPr/>
          <p:nvPr/>
        </p:nvSpPr>
        <p:spPr>
          <a:xfrm>
            <a:off x="3652764" y="1857374"/>
            <a:ext cx="3471936" cy="898787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EA5B9-C75D-5AF6-6435-32EF5FF71E0D}"/>
              </a:ext>
            </a:extLst>
          </p:cNvPr>
          <p:cNvSpPr/>
          <p:nvPr/>
        </p:nvSpPr>
        <p:spPr>
          <a:xfrm>
            <a:off x="4033491" y="3659419"/>
            <a:ext cx="581919" cy="98878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4E14C7-7928-529E-85AF-A499D1A8160B}"/>
              </a:ext>
            </a:extLst>
          </p:cNvPr>
          <p:cNvSpPr/>
          <p:nvPr/>
        </p:nvSpPr>
        <p:spPr>
          <a:xfrm>
            <a:off x="4622204" y="3660861"/>
            <a:ext cx="2502496" cy="98878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81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So Far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3467101"/>
            <a:ext cx="1562805" cy="20834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EDC7994-09F8-14BF-D3E9-C235A61C5FBA}"/>
              </a:ext>
            </a:extLst>
          </p:cNvPr>
          <p:cNvSpPr/>
          <p:nvPr/>
        </p:nvSpPr>
        <p:spPr>
          <a:xfrm>
            <a:off x="352425" y="2771775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20DAF-DF9C-0896-B5CE-BC957A068A11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5AFFEF-CEC8-463C-A5C0-56371CBCF59D}"/>
              </a:ext>
            </a:extLst>
          </p:cNvPr>
          <p:cNvGrpSpPr/>
          <p:nvPr/>
        </p:nvGrpSpPr>
        <p:grpSpPr>
          <a:xfrm>
            <a:off x="1174380" y="3809790"/>
            <a:ext cx="6213700" cy="1450758"/>
            <a:chOff x="1174380" y="3809790"/>
            <a:chExt cx="6213700" cy="14507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DD4E2B-7F1F-9CD5-B430-BBBDF92CF5FA}"/>
                </a:ext>
              </a:extLst>
            </p:cNvPr>
            <p:cNvSpPr/>
            <p:nvPr/>
          </p:nvSpPr>
          <p:spPr>
            <a:xfrm>
              <a:off x="1174380" y="3809790"/>
              <a:ext cx="6213700" cy="1450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1A7088-331F-3395-4CD6-393718619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72" t="47808" r="9000" b="22486"/>
            <a:stretch/>
          </p:blipFill>
          <p:spPr>
            <a:xfrm>
              <a:off x="1204860" y="3857414"/>
              <a:ext cx="6137008" cy="133697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725E63-9E8A-8CDE-7A63-0AE9834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5BB0-173B-2409-D1E3-FFBFF374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4" y="1845734"/>
            <a:ext cx="10058400" cy="4023360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 position is important!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“Please </a:t>
            </a:r>
            <a:r>
              <a:rPr lang="en-CA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poker players.”     vs     “Every poker player has a </a:t>
            </a:r>
            <a:r>
              <a:rPr lang="en-CA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embedding has a </a:t>
            </a:r>
            <a:r>
              <a:rPr lang="en-CA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positional encoding </a:t>
            </a: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 to it.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Positional encoding is different for each position.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0E8C7-8133-1EB1-2D1C-F7DECB78977B}"/>
              </a:ext>
            </a:extLst>
          </p:cNvPr>
          <p:cNvSpPr/>
          <p:nvPr/>
        </p:nvSpPr>
        <p:spPr>
          <a:xfrm>
            <a:off x="1174381" y="4552950"/>
            <a:ext cx="2619035" cy="79692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93E9FD-84F1-3771-1C4E-EC9CBA74AFFC}"/>
              </a:ext>
            </a:extLst>
          </p:cNvPr>
          <p:cNvSpPr/>
          <p:nvPr/>
        </p:nvSpPr>
        <p:spPr>
          <a:xfrm>
            <a:off x="3793416" y="3755601"/>
            <a:ext cx="521409" cy="2167679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6B1FA-F40F-B7FC-67A4-E0F16C3C732C}"/>
              </a:ext>
            </a:extLst>
          </p:cNvPr>
          <p:cNvSpPr/>
          <p:nvPr/>
        </p:nvSpPr>
        <p:spPr>
          <a:xfrm>
            <a:off x="4317291" y="3809789"/>
            <a:ext cx="4393830" cy="2167679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C4647-3061-EB57-603A-59BF10DEB88A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03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5E63-9E8A-8CDE-7A63-0AE9834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5BB0-173B-2409-D1E3-FFBFF374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4" y="1845734"/>
            <a:ext cx="10058400" cy="4023360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 position is important!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“Please </a:t>
            </a:r>
            <a:r>
              <a:rPr lang="en-CA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poker players.”     vs     “Every poker player has a </a:t>
            </a:r>
            <a:r>
              <a:rPr lang="en-CA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embedding has a </a:t>
            </a:r>
            <a:r>
              <a:rPr lang="en-CA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positional encoding </a:t>
            </a: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 to it.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Positional encoding is different for each position.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B8A4A-9A78-830E-17CA-9CD6FF452D8C}"/>
              </a:ext>
            </a:extLst>
          </p:cNvPr>
          <p:cNvGrpSpPr/>
          <p:nvPr/>
        </p:nvGrpSpPr>
        <p:grpSpPr>
          <a:xfrm>
            <a:off x="1174380" y="3809790"/>
            <a:ext cx="6213700" cy="1450758"/>
            <a:chOff x="1174380" y="3809790"/>
            <a:chExt cx="6213700" cy="14507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F1F862-AA08-FB3A-AC30-E5266760C183}"/>
                </a:ext>
              </a:extLst>
            </p:cNvPr>
            <p:cNvSpPr/>
            <p:nvPr/>
          </p:nvSpPr>
          <p:spPr>
            <a:xfrm>
              <a:off x="1174380" y="3809790"/>
              <a:ext cx="6213700" cy="1450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7BB49B-645B-177E-D9DB-4F48AD3DF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9" t="50000" r="22215" b="19084"/>
            <a:stretch/>
          </p:blipFill>
          <p:spPr>
            <a:xfrm>
              <a:off x="1230260" y="3825664"/>
              <a:ext cx="6078053" cy="1388744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6939FEC-F983-94E0-0F87-B7B1DB5382BA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95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5E63-9E8A-8CDE-7A63-0AE9834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5BB0-173B-2409-D1E3-FFBFF374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507316"/>
            <a:ext cx="2855370" cy="2490955"/>
          </a:xfrm>
        </p:spPr>
        <p:txBody>
          <a:bodyPr>
            <a:normAutofit fontScale="70000" lnSpcReduction="20000"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🤷</a:t>
            </a:r>
            <a:endParaRPr lang="en-CA" sz="239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C9BF3-A0C3-A2CD-1E9E-E92144E1FC9A}"/>
              </a:ext>
            </a:extLst>
          </p:cNvPr>
          <p:cNvSpPr txBox="1"/>
          <p:nvPr/>
        </p:nvSpPr>
        <p:spPr>
          <a:xfrm>
            <a:off x="5884433" y="2322650"/>
            <a:ext cx="527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Somebody had a hunch and it worked out.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96D43-E1A9-2634-109F-A2256456F3FF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9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So Far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2556633"/>
            <a:ext cx="1562805" cy="29938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EDC7994-09F8-14BF-D3E9-C235A61C5FBA}"/>
              </a:ext>
            </a:extLst>
          </p:cNvPr>
          <p:cNvSpPr/>
          <p:nvPr/>
        </p:nvSpPr>
        <p:spPr>
          <a:xfrm>
            <a:off x="2746083" y="5126763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5FEAC7-5719-1F39-92CB-1661EEC88FA5}"/>
              </a:ext>
            </a:extLst>
          </p:cNvPr>
          <p:cNvSpPr/>
          <p:nvPr/>
        </p:nvSpPr>
        <p:spPr>
          <a:xfrm flipH="1">
            <a:off x="4813444" y="4887278"/>
            <a:ext cx="1942947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Transformer Block</a:t>
            </a:r>
            <a:endParaRPr lang="en-CA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D0DC0-AAAA-FA14-CB56-FBD96BD9FBC9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242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…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Adapted from https://txt.cohere.com/what-are-transformer-models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A2F8FB-8CE2-9FA0-9D8D-2EDE770BA477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786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B9526E-0B60-2EAC-1EF3-9725CF3D3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3" t="71540" r="23059" b="11705"/>
          <a:stretch/>
        </p:blipFill>
        <p:spPr>
          <a:xfrm>
            <a:off x="1097280" y="4454464"/>
            <a:ext cx="6475095" cy="1010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75E09E-574E-DBE6-6D7C-FB019716ECDD}"/>
              </a:ext>
            </a:extLst>
          </p:cNvPr>
          <p:cNvSpPr/>
          <p:nvPr/>
        </p:nvSpPr>
        <p:spPr>
          <a:xfrm>
            <a:off x="3386121" y="4396908"/>
            <a:ext cx="2006612" cy="143930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5EB2CF-2C5F-8A71-2495-FB1A8835A3F9}"/>
              </a:ext>
            </a:extLst>
          </p:cNvPr>
          <p:cNvSpPr/>
          <p:nvPr/>
        </p:nvSpPr>
        <p:spPr>
          <a:xfrm>
            <a:off x="1019175" y="4346090"/>
            <a:ext cx="2038350" cy="1439302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92094-2902-D523-593E-3009B3A83D75}"/>
              </a:ext>
            </a:extLst>
          </p:cNvPr>
          <p:cNvSpPr/>
          <p:nvPr/>
        </p:nvSpPr>
        <p:spPr>
          <a:xfrm>
            <a:off x="5600700" y="4346090"/>
            <a:ext cx="2479213" cy="1366528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F34D-BE92-0B9F-2507-FCDFB2A7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Attention Mechanism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F9F4-4060-D43D-524C-00FD03F7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58" y="3319134"/>
            <a:ext cx="1206282" cy="957431"/>
          </a:xfrm>
        </p:spPr>
        <p:txBody>
          <a:bodyPr>
            <a:normAutofit/>
          </a:bodyPr>
          <a:lstStyle/>
          <a:p>
            <a:r>
              <a:rPr lang="en-US" sz="4800" dirty="0"/>
              <a:t>96 x</a:t>
            </a:r>
            <a:endParaRPr lang="en-CA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85D2E-948D-B234-1E77-9FE2ED08B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77" t="58395" r="22215" b="26619"/>
          <a:stretch/>
        </p:blipFill>
        <p:spPr>
          <a:xfrm>
            <a:off x="1913172" y="2183803"/>
            <a:ext cx="4273042" cy="95743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30A15AE-BE35-EC3D-4FCC-10FAB4797E26}"/>
              </a:ext>
            </a:extLst>
          </p:cNvPr>
          <p:cNvSpPr/>
          <p:nvPr/>
        </p:nvSpPr>
        <p:spPr>
          <a:xfrm>
            <a:off x="3678554" y="3249608"/>
            <a:ext cx="742278" cy="1096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E77A1A-1E5D-4029-D352-28979C9FCA4C}"/>
              </a:ext>
            </a:extLst>
          </p:cNvPr>
          <p:cNvSpPr/>
          <p:nvPr/>
        </p:nvSpPr>
        <p:spPr>
          <a:xfrm rot="2502216">
            <a:off x="2314126" y="3249608"/>
            <a:ext cx="742278" cy="1096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9356DD5-F1EE-64A1-0840-6CBC2F675574}"/>
              </a:ext>
            </a:extLst>
          </p:cNvPr>
          <p:cNvSpPr/>
          <p:nvPr/>
        </p:nvSpPr>
        <p:spPr>
          <a:xfrm rot="19229176">
            <a:off x="5042982" y="3249608"/>
            <a:ext cx="742278" cy="1096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 descr="Deep Neural Networks | Machine Learning">
            <a:extLst>
              <a:ext uri="{FF2B5EF4-FFF2-40B4-BE49-F238E27FC236}">
                <a16:creationId xmlns:a16="http://schemas.microsoft.com/office/drawing/2014/main" id="{0CEC8C95-3E8A-3B2D-8CC0-6221760BF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4"/>
          <a:stretch/>
        </p:blipFill>
        <p:spPr bwMode="auto">
          <a:xfrm rot="18505846" flipH="1" flipV="1">
            <a:off x="2498356" y="3158623"/>
            <a:ext cx="677818" cy="96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eep Neural Networks | Machine Learning">
            <a:extLst>
              <a:ext uri="{FF2B5EF4-FFF2-40B4-BE49-F238E27FC236}">
                <a16:creationId xmlns:a16="http://schemas.microsoft.com/office/drawing/2014/main" id="{1380730F-35FD-50D6-0175-C51FBC60F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4"/>
          <a:stretch/>
        </p:blipFill>
        <p:spPr bwMode="auto">
          <a:xfrm rot="16200000" flipH="1" flipV="1">
            <a:off x="3710784" y="3158624"/>
            <a:ext cx="677818" cy="96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eep Neural Networks | Machine Learning">
            <a:extLst>
              <a:ext uri="{FF2B5EF4-FFF2-40B4-BE49-F238E27FC236}">
                <a16:creationId xmlns:a16="http://schemas.microsoft.com/office/drawing/2014/main" id="{C9042FA6-647D-5D62-C5F1-05A71EBCC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4"/>
          <a:stretch/>
        </p:blipFill>
        <p:spPr bwMode="auto">
          <a:xfrm rot="13837785" flipH="1" flipV="1">
            <a:off x="4967632" y="3158623"/>
            <a:ext cx="677818" cy="96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B54BD2-38FB-90A4-6874-6E6976FD4DE2}"/>
              </a:ext>
            </a:extLst>
          </p:cNvPr>
          <p:cNvSpPr/>
          <p:nvPr/>
        </p:nvSpPr>
        <p:spPr>
          <a:xfrm>
            <a:off x="3032273" y="4368985"/>
            <a:ext cx="353848" cy="1530835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85FD4-021F-778E-E822-3A63639579EF}"/>
              </a:ext>
            </a:extLst>
          </p:cNvPr>
          <p:cNvSpPr/>
          <p:nvPr/>
        </p:nvSpPr>
        <p:spPr>
          <a:xfrm>
            <a:off x="5392733" y="4454075"/>
            <a:ext cx="194045" cy="1530835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4373B-F926-8073-C87A-1050F3F43878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3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1" grpId="0" animBg="1"/>
      <p:bldP spid="3" grpId="0" build="p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F520CD9-0F74-C3EC-C5E0-43E65D60C9AE}"/>
              </a:ext>
            </a:extLst>
          </p:cNvPr>
          <p:cNvSpPr/>
          <p:nvPr/>
        </p:nvSpPr>
        <p:spPr>
          <a:xfrm>
            <a:off x="1420009" y="3162746"/>
            <a:ext cx="3818965" cy="29968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2B440F-5F9A-B650-2768-6455235F0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4" t="42282" r="54559" b="13333"/>
          <a:stretch/>
        </p:blipFill>
        <p:spPr>
          <a:xfrm>
            <a:off x="1420009" y="3205778"/>
            <a:ext cx="3732904" cy="2953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835CF-FC60-097F-136D-C347E2B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Context Words Combined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2633-8E15-C067-DD36-80EAFB6D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Tokens: </a:t>
            </a:r>
            <a:r>
              <a:rPr lang="en-US" dirty="0"/>
              <a:t>Every   poker   player   has   a   </a:t>
            </a:r>
            <a:r>
              <a:rPr lang="en-US" u="sng" dirty="0"/>
              <a:t>tell</a:t>
            </a:r>
            <a:r>
              <a:rPr lang="en-US" dirty="0"/>
              <a:t>   .</a:t>
            </a:r>
          </a:p>
          <a:p>
            <a:r>
              <a:rPr lang="en-US" b="1" dirty="0"/>
              <a:t>Query</a:t>
            </a:r>
            <a:r>
              <a:rPr lang="en-US" dirty="0"/>
              <a:t> is compared to each preceding token’s </a:t>
            </a:r>
            <a:r>
              <a:rPr lang="en-US" b="1" dirty="0"/>
              <a:t>Key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Values</a:t>
            </a:r>
            <a:r>
              <a:rPr lang="en-US" dirty="0"/>
              <a:t> of good matches are combined.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A307A-C891-C496-F727-6BA36A61AF2A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0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6E8C2C-286E-26CE-9A19-4E3A106F8DC9}"/>
              </a:ext>
            </a:extLst>
          </p:cNvPr>
          <p:cNvSpPr/>
          <p:nvPr/>
        </p:nvSpPr>
        <p:spPr>
          <a:xfrm>
            <a:off x="1420009" y="3162746"/>
            <a:ext cx="3818965" cy="29968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835CF-FC60-097F-136D-C347E2B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Context Words Combined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2633-8E15-C067-DD36-80EAFB6D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Tokens: </a:t>
            </a:r>
            <a:r>
              <a:rPr lang="en-US" dirty="0"/>
              <a:t>Every   poker   player   has   a   </a:t>
            </a:r>
            <a:r>
              <a:rPr lang="en-US" u="sng" dirty="0"/>
              <a:t>tell</a:t>
            </a:r>
            <a:r>
              <a:rPr lang="en-US" dirty="0"/>
              <a:t>   .</a:t>
            </a:r>
          </a:p>
          <a:p>
            <a:r>
              <a:rPr lang="en-US" b="1" dirty="0"/>
              <a:t>Query</a:t>
            </a:r>
            <a:r>
              <a:rPr lang="en-US" dirty="0"/>
              <a:t> is compared to each preceding token’s </a:t>
            </a:r>
            <a:r>
              <a:rPr lang="en-US" b="1" dirty="0"/>
              <a:t>Key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Values</a:t>
            </a:r>
            <a:r>
              <a:rPr lang="en-US" dirty="0"/>
              <a:t> of good matches are combined.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2B440F-5F9A-B650-2768-6455235F0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94" t="42282" r="19619" b="13333"/>
          <a:stretch/>
        </p:blipFill>
        <p:spPr>
          <a:xfrm>
            <a:off x="1430775" y="3162746"/>
            <a:ext cx="3668358" cy="2953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4D6948-9ADE-89CE-35EE-532FC5120680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271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61A67F-C03F-BFCC-E07F-E2B6E2FC0E68}"/>
              </a:ext>
            </a:extLst>
          </p:cNvPr>
          <p:cNvSpPr/>
          <p:nvPr/>
        </p:nvSpPr>
        <p:spPr>
          <a:xfrm>
            <a:off x="1420009" y="3162746"/>
            <a:ext cx="3818965" cy="29968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835CF-FC60-097F-136D-C347E2B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Context is Added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2633-8E15-C067-DD36-80EAFB6D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Tokens: </a:t>
            </a:r>
            <a:r>
              <a:rPr lang="en-US" dirty="0"/>
              <a:t>Every   poker   player   has   a   </a:t>
            </a:r>
            <a:r>
              <a:rPr lang="en-US" u="sng" dirty="0"/>
              <a:t>tell</a:t>
            </a:r>
            <a:r>
              <a:rPr lang="en-US" dirty="0"/>
              <a:t>   .</a:t>
            </a:r>
          </a:p>
          <a:p>
            <a:r>
              <a:rPr lang="en-US" b="1" dirty="0"/>
              <a:t>Query</a:t>
            </a:r>
            <a:r>
              <a:rPr lang="en-US" dirty="0"/>
              <a:t> is compared to each preceding token’s </a:t>
            </a:r>
            <a:r>
              <a:rPr lang="en-US" b="1" dirty="0"/>
              <a:t>Key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Values</a:t>
            </a:r>
            <a:r>
              <a:rPr lang="en-US" dirty="0"/>
              <a:t> of good matches are combined.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BFA1C-8325-6F2D-B809-63DDEF09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2" t="40826" r="53500" b="17467"/>
          <a:stretch/>
        </p:blipFill>
        <p:spPr>
          <a:xfrm>
            <a:off x="1452291" y="3287256"/>
            <a:ext cx="3668358" cy="27754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5A099-78D0-64EB-2E37-476A2E52EB9B}"/>
              </a:ext>
            </a:extLst>
          </p:cNvPr>
          <p:cNvSpPr txBox="1">
            <a:spLocks/>
          </p:cNvSpPr>
          <p:nvPr/>
        </p:nvSpPr>
        <p:spPr>
          <a:xfrm>
            <a:off x="5373892" y="4319596"/>
            <a:ext cx="1206282" cy="95743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X 96</a:t>
            </a:r>
            <a:endParaRPr lang="en-CA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6CAF8C-C901-FB09-67C6-A4C279952E3A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09E4-83F0-E664-7EDC-AFE7A265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Values are Concatenated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15692-2592-3D90-89C7-2376C6729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3344" y="2990628"/>
                <a:ext cx="10058400" cy="3265743"/>
              </a:xfrm>
            </p:spPr>
            <p:txBody>
              <a:bodyPr/>
              <a:lstStyle/>
              <a:p>
                <a:r>
                  <a:rPr lang="en-US" dirty="0"/>
                  <a:t>“Tell”  </a:t>
                </a:r>
                <a:r>
                  <a:rPr lang="en-US" dirty="0">
                    <a:sym typeface="Wingdings" panose="05000000000000000000" pitchFamily="2" charset="2"/>
                  </a:rPr>
                  <a:t> 96 combined </a:t>
                </a:r>
                <a:r>
                  <a:rPr lang="en-US" b="1" dirty="0">
                    <a:sym typeface="Wingdings" panose="05000000000000000000" pitchFamily="2" charset="2"/>
                  </a:rPr>
                  <a:t>value</a:t>
                </a:r>
                <a:r>
                  <a:rPr lang="en-US" dirty="0">
                    <a:sym typeface="Wingdings" panose="05000000000000000000" pitchFamily="2" charset="2"/>
                  </a:rPr>
                  <a:t> vectors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             </a:t>
                </a:r>
                <a:r>
                  <a:rPr lang="en-US" b="1" dirty="0">
                    <a:sym typeface="Wingdings" panose="05000000000000000000" pitchFamily="2" charset="2"/>
                  </a:rPr>
                  <a:t>value</a:t>
                </a:r>
                <a:r>
                  <a:rPr lang="en-US" dirty="0">
                    <a:sym typeface="Wingdings" panose="05000000000000000000" pitchFamily="2" charset="2"/>
                  </a:rPr>
                  <a:t> vector length = 128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             96 x 128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≅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12 000 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Now “tell” has a new, contextualized, embedding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15692-2592-3D90-89C7-2376C6729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3344" y="2990628"/>
                <a:ext cx="10058400" cy="3265743"/>
              </a:xfrm>
              <a:blipFill>
                <a:blip r:embed="rId2"/>
                <a:stretch>
                  <a:fillRect l="-606" t="-22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979EF1C-46C9-B234-D065-B678A9D4209D}"/>
              </a:ext>
            </a:extLst>
          </p:cNvPr>
          <p:cNvSpPr txBox="1"/>
          <p:nvPr/>
        </p:nvSpPr>
        <p:spPr>
          <a:xfrm>
            <a:off x="1215614" y="2065468"/>
            <a:ext cx="66159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Value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Value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Value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, …, Value</a:t>
            </a:r>
            <a:r>
              <a:rPr lang="en-US" baseline="-25000" dirty="0">
                <a:solidFill>
                  <a:schemeClr val="bg1"/>
                </a:solidFill>
              </a:rPr>
              <a:t>96</a:t>
            </a:r>
            <a:r>
              <a:rPr lang="en-US" dirty="0">
                <a:solidFill>
                  <a:schemeClr val="bg1"/>
                </a:solidFill>
              </a:rPr>
              <a:t> = New Embedding Vector!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B5551B-C686-4762-8677-7AD4C5DB7EDF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4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So Far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2556633"/>
            <a:ext cx="1562805" cy="29938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EDC7994-09F8-14BF-D3E9-C235A61C5FBA}"/>
              </a:ext>
            </a:extLst>
          </p:cNvPr>
          <p:cNvSpPr/>
          <p:nvPr/>
        </p:nvSpPr>
        <p:spPr>
          <a:xfrm>
            <a:off x="2746083" y="4553355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B0CD123-1811-7431-9E3D-0CCD44A4D6C4}"/>
              </a:ext>
            </a:extLst>
          </p:cNvPr>
          <p:cNvSpPr/>
          <p:nvPr/>
        </p:nvSpPr>
        <p:spPr>
          <a:xfrm flipH="1">
            <a:off x="4813444" y="4887278"/>
            <a:ext cx="1942947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Transformer Block</a:t>
            </a:r>
            <a:endParaRPr lang="en-CA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44D19-14C5-2012-BD43-E54EF76AC202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71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C83A-9A5E-20E1-45F7-06E619C9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Feedforward Layer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5289-8309-4579-C032-8ACB23D1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= Neural Network Layer</a:t>
            </a:r>
          </a:p>
          <a:p>
            <a:r>
              <a:rPr lang="en-US" dirty="0"/>
              <a:t>Transforms the embeddings again but doesn’t change their length.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3F152-FA83-169C-0ED6-AECF37FFAB1D}"/>
              </a:ext>
            </a:extLst>
          </p:cNvPr>
          <p:cNvSpPr txBox="1"/>
          <p:nvPr/>
        </p:nvSpPr>
        <p:spPr>
          <a:xfrm>
            <a:off x="2043953" y="5608136"/>
            <a:ext cx="279698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Transformed Embedding</a:t>
            </a:r>
            <a:endParaRPr lang="en-CA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36353-0216-537F-CBD2-F3F43057FD83}"/>
              </a:ext>
            </a:extLst>
          </p:cNvPr>
          <p:cNvSpPr txBox="1"/>
          <p:nvPr/>
        </p:nvSpPr>
        <p:spPr>
          <a:xfrm>
            <a:off x="2043953" y="2762435"/>
            <a:ext cx="279698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Even More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Transformed Embedding</a:t>
            </a:r>
            <a:endParaRPr lang="en-CA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496442-5656-D5EA-8E46-0243AC0F1727}"/>
              </a:ext>
            </a:extLst>
          </p:cNvPr>
          <p:cNvGrpSpPr/>
          <p:nvPr/>
        </p:nvGrpSpPr>
        <p:grpSpPr>
          <a:xfrm>
            <a:off x="2046455" y="3401541"/>
            <a:ext cx="2794487" cy="2206599"/>
            <a:chOff x="2046455" y="3401541"/>
            <a:chExt cx="2794487" cy="22065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C431F4-F772-88F8-7CB7-D69A7A0ABA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r="24428"/>
            <a:stretch/>
          </p:blipFill>
          <p:spPr bwMode="auto">
            <a:xfrm rot="16200000">
              <a:off x="2340399" y="3107597"/>
              <a:ext cx="2206599" cy="279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67F7AA-D1DC-5B4C-E5CA-0F88AA9B6E3B}"/>
                </a:ext>
              </a:extLst>
            </p:cNvPr>
            <p:cNvSpPr/>
            <p:nvPr/>
          </p:nvSpPr>
          <p:spPr>
            <a:xfrm>
              <a:off x="4216997" y="3423057"/>
              <a:ext cx="107577" cy="141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26489D-AF88-4EEA-F67D-225AA686279E}"/>
                </a:ext>
              </a:extLst>
            </p:cNvPr>
            <p:cNvSpPr/>
            <p:nvPr/>
          </p:nvSpPr>
          <p:spPr>
            <a:xfrm>
              <a:off x="4729161" y="4437270"/>
              <a:ext cx="82531" cy="141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C24AA5-D752-D724-767E-1EB8B86E6B34}"/>
                </a:ext>
              </a:extLst>
            </p:cNvPr>
            <p:cNvSpPr/>
            <p:nvPr/>
          </p:nvSpPr>
          <p:spPr>
            <a:xfrm>
              <a:off x="4270785" y="5433404"/>
              <a:ext cx="107577" cy="141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59C8BAF-F574-FFAE-E67C-414B3C85253E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0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Blocks are Repeated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2556633"/>
            <a:ext cx="1562805" cy="29938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EDC7994-09F8-14BF-D3E9-C235A61C5FBA}"/>
              </a:ext>
            </a:extLst>
          </p:cNvPr>
          <p:cNvSpPr/>
          <p:nvPr/>
        </p:nvSpPr>
        <p:spPr>
          <a:xfrm>
            <a:off x="2746083" y="3488390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27B482-30AB-A4F4-D7B0-D3DA408A98EB}"/>
              </a:ext>
            </a:extLst>
          </p:cNvPr>
          <p:cNvSpPr/>
          <p:nvPr/>
        </p:nvSpPr>
        <p:spPr>
          <a:xfrm>
            <a:off x="3353320" y="4419176"/>
            <a:ext cx="1562805" cy="135940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3BD858-2264-D71B-62AA-EB2586FC14C1}"/>
              </a:ext>
            </a:extLst>
          </p:cNvPr>
          <p:cNvSpPr/>
          <p:nvPr/>
        </p:nvSpPr>
        <p:spPr>
          <a:xfrm flipH="1">
            <a:off x="4813444" y="3502978"/>
            <a:ext cx="1942947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Transformer Block</a:t>
            </a:r>
            <a:endParaRPr lang="en-CA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2167B4-EE35-32D6-6E87-2577B9FD0956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250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Blocks are Repeated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2556633"/>
            <a:ext cx="1562805" cy="29938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EDC7994-09F8-14BF-D3E9-C235A61C5FBA}"/>
              </a:ext>
            </a:extLst>
          </p:cNvPr>
          <p:cNvSpPr/>
          <p:nvPr/>
        </p:nvSpPr>
        <p:spPr>
          <a:xfrm>
            <a:off x="2715665" y="2081155"/>
            <a:ext cx="7143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next</a:t>
            </a:r>
            <a:endParaRPr lang="en-CA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27B482-30AB-A4F4-D7B0-D3DA408A98EB}"/>
              </a:ext>
            </a:extLst>
          </p:cNvPr>
          <p:cNvSpPr/>
          <p:nvPr/>
        </p:nvSpPr>
        <p:spPr>
          <a:xfrm>
            <a:off x="3353320" y="3020963"/>
            <a:ext cx="1562805" cy="275762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5AE700-27F8-1C98-6250-99048D16491C}"/>
              </a:ext>
            </a:extLst>
          </p:cNvPr>
          <p:cNvSpPr/>
          <p:nvPr/>
        </p:nvSpPr>
        <p:spPr>
          <a:xfrm flipH="1">
            <a:off x="4813444" y="2093278"/>
            <a:ext cx="1942947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Transformer Block</a:t>
            </a:r>
            <a:endParaRPr lang="en-CA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CE4BF-E7A0-AC58-FC42-A63B6D9F6264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98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51F24-F418-2A2B-7077-5CC0B72E52D3}"/>
              </a:ext>
            </a:extLst>
          </p:cNvPr>
          <p:cNvGrpSpPr/>
          <p:nvPr/>
        </p:nvGrpSpPr>
        <p:grpSpPr>
          <a:xfrm>
            <a:off x="1183278" y="1172552"/>
            <a:ext cx="6589122" cy="4512895"/>
            <a:chOff x="0" y="0"/>
            <a:chExt cx="5943600" cy="3274695"/>
          </a:xfrm>
        </p:grpSpPr>
        <p:pic>
          <p:nvPicPr>
            <p:cNvPr id="6" name="Picture 5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92EC617-B3CB-DE32-8D7A-66D8717E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3600" cy="3274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BACB7-AC76-38C0-DDB7-BADC579CD5AB}"/>
                </a:ext>
              </a:extLst>
            </p:cNvPr>
            <p:cNvSpPr/>
            <p:nvPr/>
          </p:nvSpPr>
          <p:spPr>
            <a:xfrm>
              <a:off x="4514850" y="2355850"/>
              <a:ext cx="1409700" cy="266700"/>
            </a:xfrm>
            <a:prstGeom prst="rect">
              <a:avLst/>
            </a:prstGeom>
            <a:solidFill>
              <a:srgbClr val="E7D7B6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BB8C2E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Reverse Embedding</a:t>
              </a:r>
              <a:endParaRPr lang="en-CA" dirty="0">
                <a:solidFill>
                  <a:srgbClr val="BB8C2E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AD47B42-1711-BEB3-CCED-336449139854}"/>
                </a:ext>
              </a:extLst>
            </p:cNvPr>
            <p:cNvCxnSpPr/>
            <p:nvPr/>
          </p:nvCxnSpPr>
          <p:spPr>
            <a:xfrm>
              <a:off x="3934090" y="2260600"/>
              <a:ext cx="0" cy="24130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7F2C9F-F047-8323-9E1C-AD543F3457E4}"/>
                </a:ext>
              </a:extLst>
            </p:cNvPr>
            <p:cNvCxnSpPr/>
            <p:nvPr/>
          </p:nvCxnSpPr>
          <p:spPr>
            <a:xfrm flipV="1">
              <a:off x="3931179" y="2501900"/>
              <a:ext cx="590550" cy="635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6F9790-1E83-14DA-1987-7BB0A6F868B7}"/>
                </a:ext>
              </a:extLst>
            </p:cNvPr>
            <p:cNvSpPr/>
            <p:nvPr/>
          </p:nvSpPr>
          <p:spPr>
            <a:xfrm>
              <a:off x="3949700" y="2190750"/>
              <a:ext cx="1311965" cy="87465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FE6C35-BD88-C7AE-0224-38D1BE7EBCC6}"/>
                </a:ext>
              </a:extLst>
            </p:cNvPr>
            <p:cNvCxnSpPr/>
            <p:nvPr/>
          </p:nvCxnSpPr>
          <p:spPr>
            <a:xfrm flipH="1" flipV="1">
              <a:off x="5207000" y="2170576"/>
              <a:ext cx="3976" cy="170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9570C-88ED-895F-DF32-0C20610F5599}"/>
              </a:ext>
            </a:extLst>
          </p:cNvPr>
          <p:cNvSpPr/>
          <p:nvPr/>
        </p:nvSpPr>
        <p:spPr>
          <a:xfrm>
            <a:off x="1183278" y="1097123"/>
            <a:ext cx="10160997" cy="58420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1F98-8F8E-F372-144E-D8FB2DE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That’s the Whole Journey!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C75D8-390B-289D-034D-146FBD027AA9}"/>
              </a:ext>
            </a:extLst>
          </p:cNvPr>
          <p:cNvSpPr txBox="1"/>
          <p:nvPr/>
        </p:nvSpPr>
        <p:spPr>
          <a:xfrm>
            <a:off x="1097281" y="5769586"/>
            <a:ext cx="516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 adapted from https://txt.cohere.com/what-are-transformer-models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A77D0-2609-AD33-AA96-1B466D17C92D}"/>
              </a:ext>
            </a:extLst>
          </p:cNvPr>
          <p:cNvSpPr/>
          <p:nvPr/>
        </p:nvSpPr>
        <p:spPr>
          <a:xfrm>
            <a:off x="1028700" y="2556633"/>
            <a:ext cx="1562805" cy="29938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E07D-9E4D-9617-3ABA-4D376F48AF5B}"/>
              </a:ext>
            </a:extLst>
          </p:cNvPr>
          <p:cNvSpPr/>
          <p:nvPr/>
        </p:nvSpPr>
        <p:spPr>
          <a:xfrm>
            <a:off x="6095671" y="2979019"/>
            <a:ext cx="1711305" cy="19366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27B482-30AB-A4F4-D7B0-D3DA408A98EB}"/>
              </a:ext>
            </a:extLst>
          </p:cNvPr>
          <p:cNvSpPr/>
          <p:nvPr/>
        </p:nvSpPr>
        <p:spPr>
          <a:xfrm>
            <a:off x="3353320" y="1765461"/>
            <a:ext cx="1562805" cy="40131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079-74C8-43A9-BDDA-77C34042EE00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83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77A9-74BA-B84F-6888-437623FB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1000-foot 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FF2F-170A-0A0E-CB93-A6755CAB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647" y="1845734"/>
            <a:ext cx="4921033" cy="4023360"/>
          </a:xfrm>
        </p:spPr>
        <p:txBody>
          <a:bodyPr/>
          <a:lstStyle/>
          <a:p>
            <a:pPr algn="ctr"/>
            <a:r>
              <a:rPr lang="en-US" dirty="0"/>
              <a:t>Tokens are converted to </a:t>
            </a:r>
            <a:r>
              <a:rPr lang="en-US" b="1" dirty="0"/>
              <a:t>vectors</a:t>
            </a:r>
            <a:r>
              <a:rPr lang="en-US" dirty="0"/>
              <a:t>                   (lists of numbers)</a:t>
            </a:r>
          </a:p>
          <a:p>
            <a:pPr algn="ctr"/>
            <a:r>
              <a:rPr lang="en-US" dirty="0"/>
              <a:t>All the tokens are fed in at the same time.</a:t>
            </a:r>
          </a:p>
          <a:p>
            <a:pPr algn="ctr"/>
            <a:r>
              <a:rPr lang="en-US" dirty="0"/>
              <a:t>2048 x 50000 = 102 400 000 inputs &amp; outputs</a:t>
            </a:r>
          </a:p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C1061A-60CF-2338-AB5D-C26242E2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9" t="19084" r="37343" b="6489"/>
          <a:stretch/>
        </p:blipFill>
        <p:spPr>
          <a:xfrm>
            <a:off x="1205447" y="1942042"/>
            <a:ext cx="4921033" cy="38307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3289A0-C3FD-BF6F-ACBC-C60824735A97}"/>
              </a:ext>
            </a:extLst>
          </p:cNvPr>
          <p:cNvSpPr/>
          <p:nvPr/>
        </p:nvSpPr>
        <p:spPr>
          <a:xfrm rot="19464999">
            <a:off x="2661530" y="3602738"/>
            <a:ext cx="2684507" cy="515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Artificial Neural Networks</a:t>
            </a:r>
          </a:p>
          <a:p>
            <a:pPr algn="ctr"/>
            <a:r>
              <a:rPr lang="en-US" sz="1200" dirty="0"/>
              <a:t>(mostly)</a:t>
            </a:r>
            <a:endParaRPr lang="en-C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DA968-6320-1E1B-8293-B5866ACE722F}"/>
              </a:ext>
            </a:extLst>
          </p:cNvPr>
          <p:cNvSpPr txBox="1"/>
          <p:nvPr/>
        </p:nvSpPr>
        <p:spPr>
          <a:xfrm>
            <a:off x="494091" y="5734686"/>
            <a:ext cx="63437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Adapted from https://www.lavivienpost.com/how-chatgpt-works-architecture-illustrated/</a:t>
            </a:r>
            <a:endParaRPr lang="en-CA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9486D-5AF5-5DCB-A31C-830361A8C1A3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6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AADD422-0DF7-2651-D6B6-304F1939360A}"/>
              </a:ext>
            </a:extLst>
          </p:cNvPr>
          <p:cNvGrpSpPr/>
          <p:nvPr/>
        </p:nvGrpSpPr>
        <p:grpSpPr>
          <a:xfrm>
            <a:off x="1097280" y="2027767"/>
            <a:ext cx="6343745" cy="3872756"/>
            <a:chOff x="1097280" y="2027767"/>
            <a:chExt cx="6343745" cy="38727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1BEC64-9B2E-0131-7FF6-D30D002F6F13}"/>
                </a:ext>
              </a:extLst>
            </p:cNvPr>
            <p:cNvGrpSpPr/>
            <p:nvPr/>
          </p:nvGrpSpPr>
          <p:grpSpPr>
            <a:xfrm>
              <a:off x="1097280" y="2027767"/>
              <a:ext cx="6343745" cy="3872756"/>
              <a:chOff x="1097280" y="2027767"/>
              <a:chExt cx="6343745" cy="38727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087E219-FC09-934C-022B-D072F1E16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375" t="22949" r="17500" b="5057"/>
              <a:stretch/>
            </p:blipFill>
            <p:spPr>
              <a:xfrm>
                <a:off x="1097280" y="2027767"/>
                <a:ext cx="6343745" cy="365929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A76A0-A532-D171-86E5-EF048317ACDE}"/>
                  </a:ext>
                </a:extLst>
              </p:cNvPr>
              <p:cNvSpPr txBox="1"/>
              <p:nvPr/>
            </p:nvSpPr>
            <p:spPr>
              <a:xfrm>
                <a:off x="1097281" y="5654302"/>
                <a:ext cx="634374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Adapted from https://www.lavivienpost.com/how-chatgpt-works-architecture-illustrated/</a:t>
                </a:r>
                <a:endParaRPr lang="en-CA" sz="1000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B68BBA-8005-C327-E9F1-8598BE976FB5}"/>
                </a:ext>
              </a:extLst>
            </p:cNvPr>
            <p:cNvSpPr/>
            <p:nvPr/>
          </p:nvSpPr>
          <p:spPr>
            <a:xfrm>
              <a:off x="1447800" y="3190875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AE0FC-B35F-1320-1204-042B506B0D63}"/>
                </a:ext>
              </a:extLst>
            </p:cNvPr>
            <p:cNvSpPr/>
            <p:nvPr/>
          </p:nvSpPr>
          <p:spPr>
            <a:xfrm>
              <a:off x="1443037" y="5081589"/>
              <a:ext cx="41433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38C6-E6D0-69E0-089D-341CA945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1000 Feet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23978-1AF4-E4A4-913B-0E130E0730B4}"/>
              </a:ext>
            </a:extLst>
          </p:cNvPr>
          <p:cNvSpPr/>
          <p:nvPr/>
        </p:nvSpPr>
        <p:spPr>
          <a:xfrm>
            <a:off x="4269152" y="4344353"/>
            <a:ext cx="221926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AB8A1-C2A9-1560-7EC4-1ED49064BE01}"/>
              </a:ext>
            </a:extLst>
          </p:cNvPr>
          <p:cNvSpPr/>
          <p:nvPr/>
        </p:nvSpPr>
        <p:spPr>
          <a:xfrm>
            <a:off x="4269152" y="3956980"/>
            <a:ext cx="221926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2DCEA-81C2-3F91-0120-7A830161565E}"/>
              </a:ext>
            </a:extLst>
          </p:cNvPr>
          <p:cNvSpPr/>
          <p:nvPr/>
        </p:nvSpPr>
        <p:spPr>
          <a:xfrm>
            <a:off x="4269151" y="3588195"/>
            <a:ext cx="221926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E54C-E145-D93F-BD46-7BAFF671274E}"/>
              </a:ext>
            </a:extLst>
          </p:cNvPr>
          <p:cNvSpPr/>
          <p:nvPr/>
        </p:nvSpPr>
        <p:spPr>
          <a:xfrm>
            <a:off x="4269151" y="3220879"/>
            <a:ext cx="221926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E37C6-5390-96CA-BED5-CFFC562396DB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92341-3B32-66F5-48C2-DE9B37717B1D}"/>
              </a:ext>
            </a:extLst>
          </p:cNvPr>
          <p:cNvSpPr/>
          <p:nvPr/>
        </p:nvSpPr>
        <p:spPr>
          <a:xfrm>
            <a:off x="1166952" y="4457700"/>
            <a:ext cx="1966773" cy="6629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C4F15-7BA4-1CA1-2515-798181A7BDBF}"/>
              </a:ext>
            </a:extLst>
          </p:cNvPr>
          <p:cNvSpPr/>
          <p:nvPr/>
        </p:nvSpPr>
        <p:spPr>
          <a:xfrm>
            <a:off x="1166952" y="2681048"/>
            <a:ext cx="1966773" cy="6629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45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6" grpId="0" animBg="1"/>
      <p:bldP spid="9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4F9E-8247-5B49-1961-DF50F11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Know and Don’t Know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4BFC-19CA-87FD-ECAA-2A419CF1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274907"/>
          </a:xfrm>
        </p:spPr>
        <p:txBody>
          <a:bodyPr/>
          <a:lstStyle/>
          <a:p>
            <a:r>
              <a:rPr lang="en-US" dirty="0"/>
              <a:t>ChatGPT is predicting the next token based on a generalized context.</a:t>
            </a:r>
          </a:p>
          <a:p>
            <a:r>
              <a:rPr lang="en-US" dirty="0"/>
              <a:t>It’s processes thousands of words in parallel.</a:t>
            </a:r>
          </a:p>
          <a:p>
            <a:r>
              <a:rPr lang="en-US" dirty="0"/>
              <a:t>Tokens are represented as vectors of numbers.</a:t>
            </a:r>
          </a:p>
          <a:p>
            <a:r>
              <a:rPr lang="en-US" dirty="0"/>
              <a:t>Each vector gets transformed into a prediction.</a:t>
            </a:r>
          </a:p>
          <a:p>
            <a:r>
              <a:rPr lang="en-US" dirty="0"/>
              <a:t>Sometimes ChatGPT “hallucinates”. Can this be solved?</a:t>
            </a:r>
          </a:p>
          <a:p>
            <a:endParaRPr lang="en-US" dirty="0"/>
          </a:p>
          <a:p>
            <a:r>
              <a:rPr lang="en-US" dirty="0"/>
              <a:t>Is ChatGPT thinking or reasoning?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34A17-EE34-A5FE-5E81-F5F0121B99E9}"/>
              </a:ext>
            </a:extLst>
          </p:cNvPr>
          <p:cNvSpPr txBox="1">
            <a:spLocks/>
          </p:cNvSpPr>
          <p:nvPr/>
        </p:nvSpPr>
        <p:spPr>
          <a:xfrm>
            <a:off x="4840829" y="4372518"/>
            <a:ext cx="1255171" cy="1284818"/>
          </a:xfrm>
          <a:prstGeom prst="rect">
            <a:avLst/>
          </a:prstGeom>
        </p:spPr>
        <p:txBody>
          <a:bodyPr vert="horz" lIns="0" tIns="45720" rIns="0" bIns="45720" rtlCol="0">
            <a:normAutofit fontScale="3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CA" sz="239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79EDB-083E-F320-292D-2010C0C1673C}"/>
              </a:ext>
            </a:extLst>
          </p:cNvPr>
          <p:cNvSpPr txBox="1"/>
          <p:nvPr/>
        </p:nvSpPr>
        <p:spPr>
          <a:xfrm>
            <a:off x="1097280" y="50149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would William of </a:t>
            </a:r>
            <a:r>
              <a:rPr lang="en-US" dirty="0" err="1"/>
              <a:t>Okham</a:t>
            </a:r>
            <a:r>
              <a:rPr lang="en-US" dirty="0"/>
              <a:t> say?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A34F5-D295-777A-C005-4B1749693B06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9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F5F5-59F4-7AC2-941C-B35B788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Next…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054B-58C8-9CFF-3E94-C115D8A66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7400"/>
            <a:ext cx="10058400" cy="3811694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Training and Fine-Tuning 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The Discovery of Prompt Engineering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Social, Ethical, Cognitive Implications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4EAE0-A00A-F3E6-ECD7-39B5B226B70B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6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220555-49ED-6C88-2022-2E4F3E2CBE3A}"/>
              </a:ext>
            </a:extLst>
          </p:cNvPr>
          <p:cNvGrpSpPr/>
          <p:nvPr/>
        </p:nvGrpSpPr>
        <p:grpSpPr>
          <a:xfrm>
            <a:off x="1576386" y="2929414"/>
            <a:ext cx="4152902" cy="2671286"/>
            <a:chOff x="1576386" y="2929414"/>
            <a:chExt cx="4152902" cy="26712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7FC3A-541D-90AD-37F5-85D704D1C721}"/>
                </a:ext>
              </a:extLst>
            </p:cNvPr>
            <p:cNvGrpSpPr/>
            <p:nvPr/>
          </p:nvGrpSpPr>
          <p:grpSpPr>
            <a:xfrm>
              <a:off x="1576387" y="3352800"/>
              <a:ext cx="4152901" cy="2247900"/>
              <a:chOff x="1576387" y="3352800"/>
              <a:chExt cx="4152901" cy="22479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DFF36C-EFC6-1508-4B5B-0C96085D7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828" t="32682" r="12109" b="33540"/>
              <a:stretch/>
            </p:blipFill>
            <p:spPr>
              <a:xfrm>
                <a:off x="1576387" y="3352800"/>
                <a:ext cx="4152901" cy="22479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95157B0-5FE8-C714-9B52-9DD23870F6DF}"/>
                  </a:ext>
                </a:extLst>
              </p:cNvPr>
              <p:cNvSpPr/>
              <p:nvPr/>
            </p:nvSpPr>
            <p:spPr>
              <a:xfrm>
                <a:off x="2781300" y="5095875"/>
                <a:ext cx="2876550" cy="409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44F06-AA14-0B84-F3F6-582EFF4CBB79}"/>
                </a:ext>
              </a:extLst>
            </p:cNvPr>
            <p:cNvSpPr txBox="1"/>
            <p:nvPr/>
          </p:nvSpPr>
          <p:spPr>
            <a:xfrm>
              <a:off x="1576386" y="2929414"/>
              <a:ext cx="415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Here’s an artificial neuron</a:t>
              </a:r>
              <a:endParaRPr lang="en-CA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C205AD-AC48-115E-AAD7-7A059AD5E59F}"/>
              </a:ext>
            </a:extLst>
          </p:cNvPr>
          <p:cNvSpPr txBox="1"/>
          <p:nvPr/>
        </p:nvSpPr>
        <p:spPr>
          <a:xfrm>
            <a:off x="1443037" y="5644634"/>
            <a:ext cx="441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  <a:r>
              <a:rPr lang="en-US" dirty="0"/>
              <a:t>  =  0.5 x 0.3  +  1.0 x (-0.2)  +  (-1.2) x 0.6  </a:t>
            </a:r>
          </a:p>
          <a:p>
            <a:r>
              <a:rPr lang="en-US" dirty="0"/>
              <a:t>	       +  1.1 x 1.6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 0.99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>
            <a:off x="328851" y="4053999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rot="19638326" flipH="1">
            <a:off x="5209055" y="3548756"/>
            <a:ext cx="1065536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C5DE9-5E26-C574-002F-BC6B54A437C3}"/>
              </a:ext>
            </a:extLst>
          </p:cNvPr>
          <p:cNvSpPr/>
          <p:nvPr/>
        </p:nvSpPr>
        <p:spPr>
          <a:xfrm rot="1719204" flipH="1">
            <a:off x="3108185" y="4689624"/>
            <a:ext cx="1146691" cy="834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</a:t>
            </a:r>
            <a:endParaRPr lang="en-CA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F20B5E4-1EAE-0FDC-618A-ABE9645F4171}"/>
              </a:ext>
            </a:extLst>
          </p:cNvPr>
          <p:cNvSpPr/>
          <p:nvPr/>
        </p:nvSpPr>
        <p:spPr>
          <a:xfrm rot="2211763" flipH="1">
            <a:off x="4503526" y="4636512"/>
            <a:ext cx="1065536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activation function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452B7-68D9-5D78-8F92-EB336B173F32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/>
      <p:bldP spid="13" grpId="0" animBg="1"/>
      <p:bldP spid="16" grpId="0" animBg="1"/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1CD47-66CF-0506-3FD2-D95E3DB1164F}"/>
              </a:ext>
            </a:extLst>
          </p:cNvPr>
          <p:cNvSpPr txBox="1"/>
          <p:nvPr/>
        </p:nvSpPr>
        <p:spPr>
          <a:xfrm>
            <a:off x="1293971" y="5621893"/>
            <a:ext cx="44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Output  </a:t>
            </a:r>
            <a:r>
              <a:rPr lang="en-US" dirty="0"/>
              <a:t>=  tanh(0.99)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 0.76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60104-CE21-BEB6-DEDD-884669000F48}"/>
              </a:ext>
            </a:extLst>
          </p:cNvPr>
          <p:cNvGrpSpPr/>
          <p:nvPr/>
        </p:nvGrpSpPr>
        <p:grpSpPr>
          <a:xfrm>
            <a:off x="1589814" y="2961025"/>
            <a:ext cx="3835687" cy="2639675"/>
            <a:chOff x="6885714" y="2961025"/>
            <a:chExt cx="3835687" cy="26396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E0F2F7C-9915-C62B-7D3F-3D8E18901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5717" y="3363218"/>
              <a:ext cx="3835684" cy="223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7819A2-B362-BB6A-B685-4D603C821FC5}"/>
                </a:ext>
              </a:extLst>
            </p:cNvPr>
            <p:cNvSpPr txBox="1"/>
            <p:nvPr/>
          </p:nvSpPr>
          <p:spPr>
            <a:xfrm>
              <a:off x="6885714" y="2961025"/>
              <a:ext cx="3835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Here’s its Activation Function</a:t>
              </a:r>
              <a:endParaRPr lang="en-CA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FD6943-AF44-1B00-0D05-05197DB674DB}"/>
              </a:ext>
            </a:extLst>
          </p:cNvPr>
          <p:cNvGrpSpPr/>
          <p:nvPr/>
        </p:nvGrpSpPr>
        <p:grpSpPr>
          <a:xfrm>
            <a:off x="2605028" y="4202663"/>
            <a:ext cx="1193429" cy="1263204"/>
            <a:chOff x="7900928" y="4202663"/>
            <a:chExt cx="1193429" cy="1263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ECFF72-705E-E979-1AF4-0B69438EF1A1}"/>
                </a:ext>
              </a:extLst>
            </p:cNvPr>
            <p:cNvSpPr txBox="1"/>
            <p:nvPr/>
          </p:nvSpPr>
          <p:spPr>
            <a:xfrm>
              <a:off x="7900928" y="4202663"/>
              <a:ext cx="98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input </a:t>
              </a:r>
              <a:endParaRPr lang="en-CA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E73108-93BF-FFFD-0B10-1CCEE99BD86D}"/>
                </a:ext>
              </a:extLst>
            </p:cNvPr>
            <p:cNvSpPr txBox="1"/>
            <p:nvPr/>
          </p:nvSpPr>
          <p:spPr>
            <a:xfrm rot="16200000">
              <a:off x="8414834" y="4786345"/>
              <a:ext cx="98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output</a:t>
              </a:r>
              <a:endParaRPr lang="en-CA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E8D0C6-FDFA-CBE4-7BBE-7C88D1DBD50A}"/>
              </a:ext>
            </a:extLst>
          </p:cNvPr>
          <p:cNvCxnSpPr/>
          <p:nvPr/>
        </p:nvCxnSpPr>
        <p:spPr>
          <a:xfrm flipV="1">
            <a:off x="3864836" y="3794133"/>
            <a:ext cx="0" cy="71118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3D8FDAD-8B6C-0C92-3B27-517C90884502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40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220555-49ED-6C88-2022-2E4F3E2CBE3A}"/>
              </a:ext>
            </a:extLst>
          </p:cNvPr>
          <p:cNvGrpSpPr/>
          <p:nvPr/>
        </p:nvGrpSpPr>
        <p:grpSpPr>
          <a:xfrm>
            <a:off x="1576386" y="2929414"/>
            <a:ext cx="4152902" cy="2671286"/>
            <a:chOff x="1576386" y="2929414"/>
            <a:chExt cx="4152902" cy="26712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7FC3A-541D-90AD-37F5-85D704D1C721}"/>
                </a:ext>
              </a:extLst>
            </p:cNvPr>
            <p:cNvGrpSpPr/>
            <p:nvPr/>
          </p:nvGrpSpPr>
          <p:grpSpPr>
            <a:xfrm>
              <a:off x="1576387" y="3352800"/>
              <a:ext cx="4152901" cy="2247900"/>
              <a:chOff x="1576387" y="3352800"/>
              <a:chExt cx="4152901" cy="22479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DFF36C-EFC6-1508-4B5B-0C96085D7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828" t="32682" r="12109" b="33540"/>
              <a:stretch/>
            </p:blipFill>
            <p:spPr>
              <a:xfrm>
                <a:off x="1576387" y="3352800"/>
                <a:ext cx="4152901" cy="22479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95157B0-5FE8-C714-9B52-9DD23870F6DF}"/>
                  </a:ext>
                </a:extLst>
              </p:cNvPr>
              <p:cNvSpPr/>
              <p:nvPr/>
            </p:nvSpPr>
            <p:spPr>
              <a:xfrm>
                <a:off x="2781300" y="5095875"/>
                <a:ext cx="2876550" cy="409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44F06-AA14-0B84-F3F6-582EFF4CBB79}"/>
                </a:ext>
              </a:extLst>
            </p:cNvPr>
            <p:cNvSpPr txBox="1"/>
            <p:nvPr/>
          </p:nvSpPr>
          <p:spPr>
            <a:xfrm>
              <a:off x="1576386" y="2929414"/>
              <a:ext cx="415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Here’s an artificial neuron</a:t>
              </a:r>
              <a:endParaRPr lang="en-CA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C205AD-AC48-115E-AAD7-7A059AD5E59F}"/>
              </a:ext>
            </a:extLst>
          </p:cNvPr>
          <p:cNvSpPr txBox="1"/>
          <p:nvPr/>
        </p:nvSpPr>
        <p:spPr>
          <a:xfrm>
            <a:off x="1443037" y="5644634"/>
            <a:ext cx="441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  <a:r>
              <a:rPr lang="en-US" dirty="0"/>
              <a:t>  =  0.5 x 0.3  +  1.0 x (-0.2)  +  (-1.2) x 0.6  </a:t>
            </a:r>
          </a:p>
          <a:p>
            <a:r>
              <a:rPr lang="en-US" dirty="0"/>
              <a:t>	       +  1.1 x 1.6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 0.99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>
            <a:off x="328851" y="4053999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rot="19638326" flipH="1">
            <a:off x="5209055" y="3548756"/>
            <a:ext cx="1065536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C5DE9-5E26-C574-002F-BC6B54A437C3}"/>
              </a:ext>
            </a:extLst>
          </p:cNvPr>
          <p:cNvSpPr/>
          <p:nvPr/>
        </p:nvSpPr>
        <p:spPr>
          <a:xfrm rot="1719204" flipH="1">
            <a:off x="3108185" y="4689624"/>
            <a:ext cx="1146691" cy="834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</a:t>
            </a:r>
            <a:endParaRPr lang="en-CA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F20B5E4-1EAE-0FDC-618A-ABE9645F4171}"/>
              </a:ext>
            </a:extLst>
          </p:cNvPr>
          <p:cNvSpPr/>
          <p:nvPr/>
        </p:nvSpPr>
        <p:spPr>
          <a:xfrm rot="2211763" flipH="1">
            <a:off x="4503526" y="4636512"/>
            <a:ext cx="1065536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activation function</a:t>
            </a:r>
            <a:endParaRPr lang="en-CA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452B7-68D9-5D78-8F92-EB336B173F32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CE63E0-8FCF-A562-BB2F-6B1FE96E0217}"/>
              </a:ext>
            </a:extLst>
          </p:cNvPr>
          <p:cNvGrpSpPr/>
          <p:nvPr/>
        </p:nvGrpSpPr>
        <p:grpSpPr>
          <a:xfrm>
            <a:off x="2058556" y="3055380"/>
            <a:ext cx="4234891" cy="2821496"/>
            <a:chOff x="2058556" y="3055380"/>
            <a:chExt cx="4234891" cy="2821496"/>
          </a:xfrm>
        </p:grpSpPr>
        <p:pic>
          <p:nvPicPr>
            <p:cNvPr id="2050" name="Picture 2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373C3E86-710A-2414-D43C-69EA4E804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556" y="3055380"/>
              <a:ext cx="4234891" cy="282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B12E87-8532-4C2C-DE2F-7CE594A51D8E}"/>
                </a:ext>
              </a:extLst>
            </p:cNvPr>
            <p:cNvSpPr/>
            <p:nvPr/>
          </p:nvSpPr>
          <p:spPr>
            <a:xfrm>
              <a:off x="2075194" y="3570514"/>
              <a:ext cx="342374" cy="18200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44F06-AA14-0B84-F3F6-582EFF4CBB79}"/>
              </a:ext>
            </a:extLst>
          </p:cNvPr>
          <p:cNvSpPr txBox="1"/>
          <p:nvPr/>
        </p:nvSpPr>
        <p:spPr>
          <a:xfrm>
            <a:off x="1901960" y="2650649"/>
            <a:ext cx="456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Here’s an artificial neural network</a:t>
            </a:r>
            <a:endParaRPr lang="en-CA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flipH="1">
            <a:off x="6293447" y="4140570"/>
            <a:ext cx="1171928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8D229-6C0C-3711-750E-0E468AE66FE0}"/>
              </a:ext>
            </a:extLst>
          </p:cNvPr>
          <p:cNvSpPr txBox="1"/>
          <p:nvPr/>
        </p:nvSpPr>
        <p:spPr>
          <a:xfrm>
            <a:off x="7202912" y="2940241"/>
            <a:ext cx="4448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Weights = Parameters (175 Billion)</a:t>
            </a:r>
          </a:p>
          <a:p>
            <a:r>
              <a:rPr lang="en-US" sz="2400" dirty="0"/>
              <a:t>Learning = Adjusting Parameters</a:t>
            </a:r>
            <a:endParaRPr lang="en-CA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380E5C-9A67-76E8-611D-2624AC2A6E5F}"/>
              </a:ext>
            </a:extLst>
          </p:cNvPr>
          <p:cNvSpPr txBox="1"/>
          <p:nvPr/>
        </p:nvSpPr>
        <p:spPr>
          <a:xfrm>
            <a:off x="2058556" y="5847337"/>
            <a:ext cx="4234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https://www.freecodecamp.org/</a:t>
            </a: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11C9FF8-83EA-FECE-ACCA-85F560934CE2}"/>
              </a:ext>
            </a:extLst>
          </p:cNvPr>
          <p:cNvGrpSpPr/>
          <p:nvPr/>
        </p:nvGrpSpPr>
        <p:grpSpPr>
          <a:xfrm>
            <a:off x="3216275" y="3429000"/>
            <a:ext cx="593725" cy="2122487"/>
            <a:chOff x="3216275" y="3429000"/>
            <a:chExt cx="593725" cy="21224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AF3D24-4980-9B58-D21E-B9E2DF892D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1519" y="5086350"/>
              <a:ext cx="523875" cy="46513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F8A2BBC-94CC-8E86-CCB3-A4ECAD009137}"/>
                </a:ext>
              </a:extLst>
            </p:cNvPr>
            <p:cNvCxnSpPr>
              <a:cxnSpLocks/>
            </p:cNvCxnSpPr>
            <p:nvPr/>
          </p:nvCxnSpPr>
          <p:spPr>
            <a:xfrm>
              <a:off x="3268662" y="5045075"/>
              <a:ext cx="495300" cy="1492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0E0A10-B218-A4FF-0E46-A745E2FF4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281" y="4867275"/>
              <a:ext cx="500062" cy="13731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27E514-BE34-99AC-A810-16E235E84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757" y="4521199"/>
              <a:ext cx="523875" cy="4540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90E4649-4516-D0BD-F9D5-672B1D519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262" y="4167188"/>
              <a:ext cx="549275" cy="79375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9D94895-AB20-21EB-4966-63CDC5BD2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738" y="3792537"/>
              <a:ext cx="571500" cy="11525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C2F049-BE9A-9A67-2299-7A460577A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6275" y="3429000"/>
              <a:ext cx="593725" cy="15113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D31C4F58-6B86-D846-B432-72DB209B5BDE}"/>
              </a:ext>
            </a:extLst>
          </p:cNvPr>
          <p:cNvGrpSpPr/>
          <p:nvPr/>
        </p:nvGrpSpPr>
        <p:grpSpPr>
          <a:xfrm>
            <a:off x="2573338" y="3792537"/>
            <a:ext cx="564355" cy="1399382"/>
            <a:chOff x="2573338" y="3792537"/>
            <a:chExt cx="564355" cy="1399382"/>
          </a:xfrm>
        </p:grpSpPr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ED27B154-3849-A8C6-D119-B2149F16F2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7944" y="4525961"/>
              <a:ext cx="519112" cy="439739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8278FAEF-DB04-7569-807E-D612C60D5514}"/>
                </a:ext>
              </a:extLst>
            </p:cNvPr>
            <p:cNvCxnSpPr>
              <a:cxnSpLocks/>
            </p:cNvCxnSpPr>
            <p:nvPr/>
          </p:nvCxnSpPr>
          <p:spPr>
            <a:xfrm>
              <a:off x="2576513" y="4162426"/>
              <a:ext cx="554831" cy="79375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3A39627A-0448-6AB0-790D-C211C1E15512}"/>
                </a:ext>
              </a:extLst>
            </p:cNvPr>
            <p:cNvGrpSpPr/>
            <p:nvPr/>
          </p:nvGrpSpPr>
          <p:grpSpPr>
            <a:xfrm>
              <a:off x="2573338" y="3792537"/>
              <a:ext cx="564355" cy="1399382"/>
              <a:chOff x="2573338" y="3792537"/>
              <a:chExt cx="564355" cy="1399382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B283262-703C-E1CA-C4F4-91B05324B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4137" y="4872830"/>
                <a:ext cx="465735" cy="129774"/>
              </a:xfrm>
              <a:prstGeom prst="line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C7C3A622-CF59-62A9-86DC-81235F173C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4137" y="5056980"/>
                <a:ext cx="468116" cy="134939"/>
              </a:xfrm>
              <a:prstGeom prst="line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F641F870-D430-D2C1-3568-09EDEA2D1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3338" y="3792537"/>
                <a:ext cx="564355" cy="1154113"/>
              </a:xfrm>
              <a:prstGeom prst="line">
                <a:avLst/>
              </a:prstGeom>
              <a:ln w="1905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>
            <a:off x="1028872" y="4142962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AF0F394-AE9D-8ED8-456F-D8B64508995B}"/>
              </a:ext>
            </a:extLst>
          </p:cNvPr>
          <p:cNvGrpSpPr/>
          <p:nvPr/>
        </p:nvGrpSpPr>
        <p:grpSpPr>
          <a:xfrm>
            <a:off x="1975013" y="5384613"/>
            <a:ext cx="4542544" cy="689908"/>
            <a:chOff x="1975013" y="5384613"/>
            <a:chExt cx="4542544" cy="68990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BEC5DE9-5E26-C574-002F-BC6B54A437C3}"/>
                </a:ext>
              </a:extLst>
            </p:cNvPr>
            <p:cNvSpPr/>
            <p:nvPr/>
          </p:nvSpPr>
          <p:spPr>
            <a:xfrm rot="2321081" flipH="1">
              <a:off x="5370866" y="5384613"/>
              <a:ext cx="1146691" cy="6899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weights</a:t>
              </a:r>
              <a:endParaRPr lang="en-CA" dirty="0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292DE8CC-17F0-7B2D-C776-B9A20E4D59CA}"/>
                </a:ext>
              </a:extLst>
            </p:cNvPr>
            <p:cNvSpPr/>
            <p:nvPr/>
          </p:nvSpPr>
          <p:spPr>
            <a:xfrm rot="19084452">
              <a:off x="1975013" y="5421482"/>
              <a:ext cx="1116265" cy="6463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weights</a:t>
              </a:r>
              <a:endParaRPr lang="en-CA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46E4AD-AE4F-9CF9-9AC6-43CB4914AFD1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31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7B684EA-DD5C-797B-1FA7-6C8F7FF89C16}"/>
              </a:ext>
            </a:extLst>
          </p:cNvPr>
          <p:cNvSpPr txBox="1"/>
          <p:nvPr/>
        </p:nvSpPr>
        <p:spPr>
          <a:xfrm>
            <a:off x="1443037" y="5644634"/>
            <a:ext cx="4452938" cy="646331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  <a:r>
              <a:rPr lang="en-US" dirty="0"/>
              <a:t>  =  0.5 x 0.3  +  1.0 x (-0.2)  +  (-1.2) x 0.6  </a:t>
            </a:r>
          </a:p>
          <a:p>
            <a:r>
              <a:rPr lang="en-US" dirty="0"/>
              <a:t>	       +  1.1 x 1.6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 0.99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220555-49ED-6C88-2022-2E4F3E2CBE3A}"/>
              </a:ext>
            </a:extLst>
          </p:cNvPr>
          <p:cNvGrpSpPr/>
          <p:nvPr/>
        </p:nvGrpSpPr>
        <p:grpSpPr>
          <a:xfrm>
            <a:off x="1576386" y="2929414"/>
            <a:ext cx="4152902" cy="2671286"/>
            <a:chOff x="1576386" y="2929414"/>
            <a:chExt cx="4152902" cy="26712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7FC3A-541D-90AD-37F5-85D704D1C721}"/>
                </a:ext>
              </a:extLst>
            </p:cNvPr>
            <p:cNvGrpSpPr/>
            <p:nvPr/>
          </p:nvGrpSpPr>
          <p:grpSpPr>
            <a:xfrm>
              <a:off x="1576387" y="3352800"/>
              <a:ext cx="4152901" cy="2247900"/>
              <a:chOff x="1576387" y="3352800"/>
              <a:chExt cx="4152901" cy="22479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8DFF36C-EFC6-1508-4B5B-0C96085D7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828" t="32682" r="12109" b="33540"/>
              <a:stretch/>
            </p:blipFill>
            <p:spPr>
              <a:xfrm>
                <a:off x="1576387" y="3352800"/>
                <a:ext cx="4152901" cy="22479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95157B0-5FE8-C714-9B52-9DD23870F6DF}"/>
                  </a:ext>
                </a:extLst>
              </p:cNvPr>
              <p:cNvSpPr/>
              <p:nvPr/>
            </p:nvSpPr>
            <p:spPr>
              <a:xfrm>
                <a:off x="2781300" y="5095875"/>
                <a:ext cx="2876550" cy="4095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44F06-AA14-0B84-F3F6-582EFF4CBB79}"/>
                </a:ext>
              </a:extLst>
            </p:cNvPr>
            <p:cNvSpPr txBox="1"/>
            <p:nvPr/>
          </p:nvSpPr>
          <p:spPr>
            <a:xfrm>
              <a:off x="1576386" y="2929414"/>
              <a:ext cx="415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Training an artificial neuron</a:t>
              </a:r>
              <a:endParaRPr lang="en-CA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A2F48FA-2528-5D6D-5A53-02A0F59A9758}"/>
              </a:ext>
            </a:extLst>
          </p:cNvPr>
          <p:cNvSpPr txBox="1"/>
          <p:nvPr/>
        </p:nvSpPr>
        <p:spPr>
          <a:xfrm>
            <a:off x="3798059" y="3756812"/>
            <a:ext cx="117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tanh(0.99) </a:t>
            </a:r>
            <a:endParaRPr lang="en-CA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51CD4-EFF2-F351-307D-E23BEBDCB631}"/>
              </a:ext>
            </a:extLst>
          </p:cNvPr>
          <p:cNvSpPr txBox="1"/>
          <p:nvPr/>
        </p:nvSpPr>
        <p:spPr>
          <a:xfrm>
            <a:off x="3799916" y="3757315"/>
            <a:ext cx="117221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tanh(0.635) </a:t>
            </a:r>
            <a:endParaRPr lang="en-CA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205AD-AC48-115E-AAD7-7A059AD5E59F}"/>
              </a:ext>
            </a:extLst>
          </p:cNvPr>
          <p:cNvSpPr txBox="1"/>
          <p:nvPr/>
        </p:nvSpPr>
        <p:spPr>
          <a:xfrm>
            <a:off x="1443036" y="5644634"/>
            <a:ext cx="4576763" cy="646331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  <a:r>
              <a:rPr lang="en-US" dirty="0"/>
              <a:t>  =  0.5 x 0.25  +  1.0 x (-0.3)  +  (-1.2) x 0.7  </a:t>
            </a:r>
          </a:p>
          <a:p>
            <a:r>
              <a:rPr lang="en-US" dirty="0"/>
              <a:t>	       +  1.1 x 1.5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  0.635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74771-27CE-3228-6222-496611A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Artificial Neural Network?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2824B1-A2BA-D2CA-5A40-CE71AB21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16516"/>
          </a:xfrm>
        </p:spPr>
        <p:txBody>
          <a:bodyPr/>
          <a:lstStyle/>
          <a:p>
            <a:r>
              <a:rPr lang="en-US" dirty="0"/>
              <a:t>It’s a bunch of simple calculation devices (artificial neurons) all hooked up together.</a:t>
            </a:r>
          </a:p>
          <a:p>
            <a:r>
              <a:rPr lang="en-US" dirty="0"/>
              <a:t>It’s a way of turning one set of numbers into another set of numbers.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002C64-D869-2BE1-582A-9736B6456572}"/>
              </a:ext>
            </a:extLst>
          </p:cNvPr>
          <p:cNvSpPr/>
          <p:nvPr/>
        </p:nvSpPr>
        <p:spPr>
          <a:xfrm>
            <a:off x="328851" y="4053999"/>
            <a:ext cx="13049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460A4-F4F6-3D72-EB28-AC1FE9924328}"/>
              </a:ext>
            </a:extLst>
          </p:cNvPr>
          <p:cNvSpPr/>
          <p:nvPr/>
        </p:nvSpPr>
        <p:spPr>
          <a:xfrm rot="19638326" flipH="1">
            <a:off x="5209055" y="3548756"/>
            <a:ext cx="1065536" cy="651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CA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EC5DE9-5E26-C574-002F-BC6B54A437C3}"/>
              </a:ext>
            </a:extLst>
          </p:cNvPr>
          <p:cNvSpPr/>
          <p:nvPr/>
        </p:nvSpPr>
        <p:spPr>
          <a:xfrm rot="1719204" flipH="1">
            <a:off x="3225167" y="4701333"/>
            <a:ext cx="1227311" cy="834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Change!</a:t>
            </a:r>
            <a:endParaRPr lang="en-CA" dirty="0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BFAB5703-79B5-51AE-E812-E7816E1C068C}"/>
              </a:ext>
            </a:extLst>
          </p:cNvPr>
          <p:cNvSpPr txBox="1">
            <a:spLocks/>
          </p:cNvSpPr>
          <p:nvPr/>
        </p:nvSpPr>
        <p:spPr>
          <a:xfrm>
            <a:off x="6840855" y="2929414"/>
            <a:ext cx="3867932" cy="17709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got 0.76 but I wanted 0.</a:t>
            </a:r>
          </a:p>
          <a:p>
            <a:r>
              <a:rPr lang="en-US" dirty="0"/>
              <a:t>So, change the weights a little bit.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C8EA5-0857-6C09-234A-245237F47C28}"/>
              </a:ext>
            </a:extLst>
          </p:cNvPr>
          <p:cNvSpPr/>
          <p:nvPr/>
        </p:nvSpPr>
        <p:spPr>
          <a:xfrm>
            <a:off x="2857500" y="3649980"/>
            <a:ext cx="396240" cy="18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0.25</a:t>
            </a:r>
            <a:endParaRPr lang="en-CA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4E1A-7F9E-8C2D-56DA-4480C9FD931F}"/>
              </a:ext>
            </a:extLst>
          </p:cNvPr>
          <p:cNvSpPr/>
          <p:nvPr/>
        </p:nvSpPr>
        <p:spPr>
          <a:xfrm>
            <a:off x="2811780" y="4002378"/>
            <a:ext cx="396240" cy="18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-0.3</a:t>
            </a:r>
            <a:endParaRPr lang="en-CA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207D7-CA76-842F-D793-B058D987E0CD}"/>
              </a:ext>
            </a:extLst>
          </p:cNvPr>
          <p:cNvSpPr/>
          <p:nvPr/>
        </p:nvSpPr>
        <p:spPr>
          <a:xfrm>
            <a:off x="2772790" y="4343231"/>
            <a:ext cx="396240" cy="18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0.7</a:t>
            </a:r>
            <a:endParaRPr lang="en-CA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6BCFB-EEDE-90A0-E6FC-2D60BFE5076A}"/>
              </a:ext>
            </a:extLst>
          </p:cNvPr>
          <p:cNvSpPr/>
          <p:nvPr/>
        </p:nvSpPr>
        <p:spPr>
          <a:xfrm>
            <a:off x="2772790" y="4700330"/>
            <a:ext cx="396240" cy="18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1.5</a:t>
            </a:r>
            <a:endParaRPr lang="en-CA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94B7EB-8589-69F6-93B7-26D853B7DC43}"/>
              </a:ext>
            </a:extLst>
          </p:cNvPr>
          <p:cNvSpPr/>
          <p:nvPr/>
        </p:nvSpPr>
        <p:spPr>
          <a:xfrm>
            <a:off x="4895742" y="4190169"/>
            <a:ext cx="396240" cy="18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0.56</a:t>
            </a:r>
            <a:endParaRPr lang="en-CA" sz="1400" dirty="0"/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6689709C-DC31-BF59-4F6B-25252F2165F1}"/>
              </a:ext>
            </a:extLst>
          </p:cNvPr>
          <p:cNvSpPr txBox="1">
            <a:spLocks/>
          </p:cNvSpPr>
          <p:nvPr/>
        </p:nvSpPr>
        <p:spPr>
          <a:xfrm>
            <a:off x="6840855" y="5995095"/>
            <a:ext cx="3867932" cy="4387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(Note the 5</a:t>
            </a:r>
            <a:r>
              <a:rPr lang="en-US" sz="1600" baseline="30000" dirty="0"/>
              <a:t>th</a:t>
            </a:r>
            <a:r>
              <a:rPr lang="en-US" sz="1600" dirty="0"/>
              <a:t> bias weight is not shown)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168F72-2261-8F89-7368-88598F59382F}"/>
              </a:ext>
            </a:extLst>
          </p:cNvPr>
          <p:cNvSpPr/>
          <p:nvPr/>
        </p:nvSpPr>
        <p:spPr>
          <a:xfrm>
            <a:off x="8308959" y="4130788"/>
            <a:ext cx="2716089" cy="152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19" grpId="0" animBg="1"/>
      <p:bldP spid="9" grpId="0" animBg="1"/>
      <p:bldP spid="13" grpId="0" animBg="1"/>
      <p:bldP spid="16" grpId="0" animBg="1"/>
      <p:bldP spid="17" grpId="0" animBg="1"/>
      <p:bldP spid="3" grpId="0" uiExpand="1" build="p" bldLvl="2"/>
      <p:bldP spid="4" grpId="0" animBg="1"/>
      <p:bldP spid="10" grpId="0" animBg="1"/>
      <p:bldP spid="11" grpId="0" animBg="1"/>
      <p:bldP spid="12" grpId="0" animBg="1"/>
      <p:bldP spid="15" grpId="0" animBg="1"/>
      <p:bldP spid="21" grpId="0" uiExpand="1" build="p" bldLvl="2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3226</TotalTime>
  <Words>1601</Words>
  <Application>Microsoft Office PowerPoint</Application>
  <PresentationFormat>Widescreen</PresentationFormat>
  <Paragraphs>263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Retrospect</vt:lpstr>
      <vt:lpstr>ChatGPT: Journey Through an LLM</vt:lpstr>
      <vt:lpstr>Reminder: The Core Task of ChatGPT</vt:lpstr>
      <vt:lpstr>The Journey …</vt:lpstr>
      <vt:lpstr>A 1000-foot View</vt:lpstr>
      <vt:lpstr>What is an Artificial Neural Network?</vt:lpstr>
      <vt:lpstr>What is an Artificial Neural Network?</vt:lpstr>
      <vt:lpstr>What is an Artificial Neural Network?</vt:lpstr>
      <vt:lpstr>What is an Artificial Neural Network?</vt:lpstr>
      <vt:lpstr>What is an Artificial Neural Network?</vt:lpstr>
      <vt:lpstr>What is an Artificial Neural Network?</vt:lpstr>
      <vt:lpstr>What is an Artificial Neural Network?</vt:lpstr>
      <vt:lpstr>What is an Artificial Neural Network?</vt:lpstr>
      <vt:lpstr>A 1000-foot View of a GPT Model</vt:lpstr>
      <vt:lpstr>Starting the Journey</vt:lpstr>
      <vt:lpstr>Tokenization: Text to Tokens</vt:lpstr>
      <vt:lpstr>Tokens to One-hot Encodings</vt:lpstr>
      <vt:lpstr>Back to the 1000-foot View</vt:lpstr>
      <vt:lpstr>A Note on Training</vt:lpstr>
      <vt:lpstr>The Journey So Far</vt:lpstr>
      <vt:lpstr>One-hot Encodings  Embeddings</vt:lpstr>
      <vt:lpstr>What’s in an Embedding?</vt:lpstr>
      <vt:lpstr>What’s in an Embedding?</vt:lpstr>
      <vt:lpstr>Embeddings get Transformed</vt:lpstr>
      <vt:lpstr>Transformed Embeddings are Decoded</vt:lpstr>
      <vt:lpstr>The Journey So Far</vt:lpstr>
      <vt:lpstr>Positional Encoding</vt:lpstr>
      <vt:lpstr>Positional Encoding</vt:lpstr>
      <vt:lpstr>Why Does this Work?</vt:lpstr>
      <vt:lpstr>The Journey So Far</vt:lpstr>
      <vt:lpstr>The Attention Mechanism</vt:lpstr>
      <vt:lpstr>Relevant Context Words Combined</vt:lpstr>
      <vt:lpstr>Relevant Context Words Combined</vt:lpstr>
      <vt:lpstr>Relevant Context is Added</vt:lpstr>
      <vt:lpstr>Final Values are Concatenated</vt:lpstr>
      <vt:lpstr>The Journey So Far</vt:lpstr>
      <vt:lpstr>The Feedforward Layer</vt:lpstr>
      <vt:lpstr>The Transformer Blocks are Repeated</vt:lpstr>
      <vt:lpstr>The Transformer Blocks are Repeated</vt:lpstr>
      <vt:lpstr>And That’s the Whole Journey!</vt:lpstr>
      <vt:lpstr>Recap from 1000 Feet</vt:lpstr>
      <vt:lpstr>What We Know and Don’t Know</vt:lpstr>
      <vt:lpstr>Up Next…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ChatGPT: What is it Doing?</dc:title>
  <dc:creator>Sam Scott</dc:creator>
  <cp:lastModifiedBy>Sam Scott</cp:lastModifiedBy>
  <cp:revision>30</cp:revision>
  <dcterms:created xsi:type="dcterms:W3CDTF">2023-05-24T16:43:00Z</dcterms:created>
  <dcterms:modified xsi:type="dcterms:W3CDTF">2023-06-08T16:49:21Z</dcterms:modified>
</cp:coreProperties>
</file>